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13" autoAdjust="0"/>
    <p:restoredTop sz="94660"/>
  </p:normalViewPr>
  <p:slideViewPr>
    <p:cSldViewPr>
      <p:cViewPr>
        <p:scale>
          <a:sx n="95" d="100"/>
          <a:sy n="95" d="100"/>
        </p:scale>
        <p:origin x="-1188" y="17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Subtitle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0F195F6D-455E-463A-898A-27D4FFFB03ED}" type="datetimeFigureOut">
              <a:rPr lang="en-US" smtClean="0"/>
              <a:t>3/9/2014</a:t>
            </a:fld>
            <a:endParaRPr lang="en-US"/>
          </a:p>
        </p:txBody>
      </p:sp>
      <p:sp>
        <p:nvSpPr>
          <p:cNvPr id="17" name="Footer Placeholder 16"/>
          <p:cNvSpPr>
            <a:spLocks noGrp="1"/>
          </p:cNvSpPr>
          <p:nvPr>
            <p:ph type="ftr" sz="quarter" idx="11"/>
          </p:nvPr>
        </p:nvSpPr>
        <p:spPr/>
        <p:txBody>
          <a:bodyPr/>
          <a:lstStyle/>
          <a:p>
            <a:endParaRPr lang="en-US"/>
          </a:p>
        </p:txBody>
      </p:sp>
      <p:sp>
        <p:nvSpPr>
          <p:cNvPr id="7" name="Straight Connector 6"/>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Oval 12"/>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Oval 13"/>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Slide Number Placeholder 28"/>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3C7889A3-32EE-4820-B6FD-B35573322C94}" type="slidenum">
              <a:rPr lang="en-US" smtClean="0"/>
              <a:t>‹#›</a:t>
            </a:fld>
            <a:endParaRPr lang="en-US"/>
          </a:p>
        </p:txBody>
      </p:sp>
      <p:sp>
        <p:nvSpPr>
          <p:cNvPr id="8" name="Title 7"/>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F195F6D-455E-463A-898A-27D4FFFB03ED}" type="datetimeFigureOut">
              <a:rPr lang="en-US" smtClean="0"/>
              <a:t>3/9/2014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7889A3-32EE-4820-B6FD-B35573322C94}"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2"/>
      </p:bgRef>
    </p:bg>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Straight Connector 12"/>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Oval 13"/>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6915912" y="3009901"/>
            <a:ext cx="457200" cy="441325"/>
          </a:xfrm>
        </p:spPr>
        <p:txBody>
          <a:bodyPr/>
          <a:lstStyle/>
          <a:p>
            <a:fld id="{3C7889A3-32EE-4820-B6FD-B35573322C94}" type="slidenum">
              <a:rPr lang="en-US" smtClean="0"/>
              <a:t>‹#›</a:t>
            </a:fld>
            <a:endParaRPr lang="en-US"/>
          </a:p>
        </p:txBody>
      </p:sp>
      <p:sp>
        <p:nvSpPr>
          <p:cNvPr id="3" name="Vertical Text Placeholder 2"/>
          <p:cNvSpPr>
            <a:spLocks noGrp="1"/>
          </p:cNvSpPr>
          <p:nvPr>
            <p:ph type="body" orient="vert" idx="1"/>
          </p:nvPr>
        </p:nvSpPr>
        <p:spPr>
          <a:xfrm>
            <a:off x="304800" y="304800"/>
            <a:ext cx="6553200" cy="5821366"/>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F195F6D-455E-463A-898A-27D4FFFB03ED}" type="datetimeFigureOut">
              <a:rPr lang="en-US" smtClean="0"/>
              <a:t>3/9/2014</a:t>
            </a:fld>
            <a:endParaRPr lang="en-US"/>
          </a:p>
        </p:txBody>
      </p:sp>
      <p:sp>
        <p:nvSpPr>
          <p:cNvPr id="5" name="Footer Placeholder 4"/>
          <p:cNvSpPr>
            <a:spLocks noGrp="1"/>
          </p:cNvSpPr>
          <p:nvPr>
            <p:ph type="ftr" sz="quarter" idx="11"/>
          </p:nvPr>
        </p:nvSpPr>
        <p:spPr/>
        <p:txBody>
          <a:bodyPr/>
          <a:lstStyle/>
          <a:p>
            <a:endParaRPr lang="en-US"/>
          </a:p>
        </p:txBody>
      </p:sp>
      <p:sp>
        <p:nvSpPr>
          <p:cNvPr id="2" name="Vertical Title 1"/>
          <p:cNvSpPr>
            <a:spLocks noGrp="1"/>
          </p:cNvSpPr>
          <p:nvPr>
            <p:ph type="title" orient="vert"/>
          </p:nvPr>
        </p:nvSpPr>
        <p:spPr>
          <a:xfrm>
            <a:off x="7391400" y="304801"/>
            <a:ext cx="1447800" cy="5851525"/>
          </a:xfrm>
        </p:spPr>
        <p:txBody>
          <a:bodyPr vert="eaVert"/>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0F195F6D-455E-463A-898A-27D4FFFB03ED}" type="datetimeFigureOut">
              <a:rPr lang="en-US" smtClean="0"/>
              <a:t>3/9/2014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4361688" y="1026372"/>
            <a:ext cx="457200" cy="441325"/>
          </a:xfrm>
        </p:spPr>
        <p:txBody>
          <a:bodyPr/>
          <a:lstStyle/>
          <a:p>
            <a:fld id="{3C7889A3-32EE-4820-B6FD-B35573322C94}" type="slidenum">
              <a:rPr lang="en-US" smtClean="0"/>
              <a:t>‹#›</a:t>
            </a:fld>
            <a:endParaRPr lang="en-US"/>
          </a:p>
        </p:txBody>
      </p:sp>
      <p:sp>
        <p:nvSpPr>
          <p:cNvPr id="8" name="Content Placeholder 7"/>
          <p:cNvSpPr>
            <a:spLocks noGrp="1"/>
          </p:cNvSpPr>
          <p:nvPr>
            <p:ph sz="quarter" idx="1"/>
          </p:nvPr>
        </p:nvSpPr>
        <p:spPr>
          <a:xfrm>
            <a:off x="301752" y="1527048"/>
            <a:ext cx="850392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Rectangle 11"/>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3" name="Rectangle 12"/>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Rectangle 13"/>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Footer Placeholder 4"/>
          <p:cNvSpPr>
            <a:spLocks noGrp="1"/>
          </p:cNvSpPr>
          <p:nvPr>
            <p:ph type="ftr" sz="quarter" idx="11"/>
          </p:nvPr>
        </p:nvSpPr>
        <p:spPr/>
        <p:txBody>
          <a:bodyPr/>
          <a:lstStyle/>
          <a:p>
            <a:endParaRPr lang="en-US"/>
          </a:p>
        </p:txBody>
      </p:sp>
      <p:sp>
        <p:nvSpPr>
          <p:cNvPr id="4" name="Date Placeholder 3"/>
          <p:cNvSpPr>
            <a:spLocks noGrp="1"/>
          </p:cNvSpPr>
          <p:nvPr>
            <p:ph type="dt" sz="half" idx="10"/>
          </p:nvPr>
        </p:nvSpPr>
        <p:spPr/>
        <p:txBody>
          <a:bodyPr/>
          <a:lstStyle/>
          <a:p>
            <a:fld id="{0F195F6D-455E-463A-898A-27D4FFFB03ED}" type="datetimeFigureOut">
              <a:rPr lang="en-US" smtClean="0"/>
              <a:t>3/9/2014</a:t>
            </a:fld>
            <a:endParaRPr lang="en-US"/>
          </a:p>
        </p:txBody>
      </p:sp>
      <p:sp>
        <p:nvSpPr>
          <p:cNvPr id="8" name="Straight Connector 7"/>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Oval 9"/>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3C7889A3-32EE-4820-B6FD-B35573322C94}" type="slidenum">
              <a:rPr lang="en-US" smtClean="0"/>
              <a:t>‹#›</a:t>
            </a:fld>
            <a:endParaRPr lang="en-US"/>
          </a:p>
        </p:txBody>
      </p:sp>
      <p:sp>
        <p:nvSpPr>
          <p:cNvPr id="2" name="Title 1"/>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301752" y="228600"/>
            <a:ext cx="8534400" cy="758952"/>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a:xfrm>
            <a:off x="5791200" y="6409944"/>
            <a:ext cx="3044952" cy="365760"/>
          </a:xfrm>
        </p:spPr>
        <p:txBody>
          <a:bodyPr/>
          <a:lstStyle/>
          <a:p>
            <a:fld id="{0F195F6D-455E-463A-898A-27D4FFFB03ED}" type="datetimeFigureOut">
              <a:rPr lang="en-US" smtClean="0"/>
              <a:t>3/9/2014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7889A3-32EE-4820-B6FD-B35573322C94}" type="slidenum">
              <a:rPr lang="en-US" smtClean="0"/>
              <a:t>‹#›</a:t>
            </a:fld>
            <a:endParaRPr lang="en-US"/>
          </a:p>
        </p:txBody>
      </p:sp>
      <p:sp>
        <p:nvSpPr>
          <p:cNvPr id="8" name="Straight Connector 7"/>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Content Placeholder 9"/>
          <p:cNvSpPr>
            <a:spLocks noGrp="1"/>
          </p:cNvSpPr>
          <p:nvPr>
            <p:ph sz="half" idx="1"/>
          </p:nvPr>
        </p:nvSpPr>
        <p:spPr>
          <a:xfrm>
            <a:off x="301752"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Content Placeholder 11"/>
          <p:cNvSpPr>
            <a:spLocks noGrp="1"/>
          </p:cNvSpPr>
          <p:nvPr>
            <p:ph sz="half" idx="2"/>
          </p:nvPr>
        </p:nvSpPr>
        <p:spPr>
          <a:xfrm>
            <a:off x="4800600" y="1371600"/>
            <a:ext cx="4038600" cy="4681728"/>
          </a:xfrm>
        </p:spPr>
        <p:txBody>
          <a:bodyPr/>
          <a:lstStyle>
            <a:lvl1pPr>
              <a:defRPr sz="2500"/>
            </a:lvl1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1">
        <a:schemeClr val="bg2"/>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Rectangle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Rectangle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Rectangle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Rectangle 10"/>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Text Placeholder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0F195F6D-455E-463A-898A-27D4FFFB03ED}" type="datetimeFigureOut">
              <a:rPr lang="en-US" smtClean="0"/>
              <a:t>3/9/2014</a:t>
            </a:fld>
            <a:endParaRPr lang="en-US"/>
          </a:p>
        </p:txBody>
      </p:sp>
      <p:sp>
        <p:nvSpPr>
          <p:cNvPr id="8" name="Footer Placeholder 7"/>
          <p:cNvSpPr>
            <a:spLocks noGrp="1"/>
          </p:cNvSpPr>
          <p:nvPr>
            <p:ph type="ftr" sz="quarter" idx="11"/>
          </p:nvPr>
        </p:nvSpPr>
        <p:spPr>
          <a:xfrm>
            <a:off x="304800" y="6409944"/>
            <a:ext cx="3581400" cy="365760"/>
          </a:xfrm>
        </p:spPr>
        <p:txBody>
          <a:bodyPr/>
          <a:lstStyle/>
          <a:p>
            <a:endParaRPr lang="en-US"/>
          </a:p>
        </p:txBody>
      </p:sp>
      <p:sp>
        <p:nvSpPr>
          <p:cNvPr id="15" name="Straight Connector 14"/>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Content Placeholder 23"/>
          <p:cNvSpPr>
            <a:spLocks noGrp="1"/>
          </p:cNvSpPr>
          <p:nvPr>
            <p:ph sz="quarter" idx="2"/>
          </p:nvPr>
        </p:nvSpPr>
        <p:spPr>
          <a:xfrm>
            <a:off x="301752" y="2471383"/>
            <a:ext cx="4041648" cy="3818404"/>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6" name="Content Placeholder 25"/>
          <p:cNvSpPr>
            <a:spLocks noGrp="1"/>
          </p:cNvSpPr>
          <p:nvPr>
            <p:ph sz="quarter" idx="4"/>
          </p:nvPr>
        </p:nvSpPr>
        <p:spPr>
          <a:xfrm>
            <a:off x="4800600" y="2471383"/>
            <a:ext cx="4038600" cy="382219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Oval 24"/>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Oval 26"/>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lide Number Placeholder 8"/>
          <p:cNvSpPr>
            <a:spLocks noGrp="1"/>
          </p:cNvSpPr>
          <p:nvPr>
            <p:ph type="sldNum" sz="quarter" idx="12"/>
          </p:nvPr>
        </p:nvSpPr>
        <p:spPr>
          <a:xfrm>
            <a:off x="4343400" y="1042416"/>
            <a:ext cx="457200" cy="441325"/>
          </a:xfrm>
        </p:spPr>
        <p:txBody>
          <a:bodyPr/>
          <a:lstStyle>
            <a:lvl1pPr algn="ctr">
              <a:defRPr/>
            </a:lvl1pPr>
          </a:lstStyle>
          <a:p>
            <a:fld id="{3C7889A3-32EE-4820-B6FD-B35573322C94}" type="slidenum">
              <a:rPr lang="en-US" smtClean="0"/>
              <a:t>‹#›</a:t>
            </a:fld>
            <a:endParaRPr lang="en-US"/>
          </a:p>
        </p:txBody>
      </p:sp>
      <p:sp>
        <p:nvSpPr>
          <p:cNvPr id="23" name="Title 22"/>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F195F6D-455E-463A-898A-27D4FFFB03ED}" type="datetimeFigureOut">
              <a:rPr lang="en-US" smtClean="0"/>
              <a:t>3/9/2014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a:xfrm>
            <a:off x="4343400" y="1036020"/>
            <a:ext cx="457200" cy="441325"/>
          </a:xfrm>
        </p:spPr>
        <p:txBody>
          <a:bodyPr/>
          <a:lstStyle/>
          <a:p>
            <a:fld id="{3C7889A3-32EE-4820-B6FD-B35573322C9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7" name="Rectangle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Rectangle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Rectangle 4"/>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Rectangle 5"/>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Date Placeholder 1"/>
          <p:cNvSpPr>
            <a:spLocks noGrp="1"/>
          </p:cNvSpPr>
          <p:nvPr>
            <p:ph type="dt" sz="half" idx="10"/>
          </p:nvPr>
        </p:nvSpPr>
        <p:spPr/>
        <p:txBody>
          <a:bodyPr/>
          <a:lstStyle/>
          <a:p>
            <a:fld id="{0F195F6D-455E-463A-898A-27D4FFFB03ED}" type="datetimeFigureOut">
              <a:rPr lang="en-US" smtClean="0"/>
              <a:t>3/9/2014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4267200" y="6324600"/>
            <a:ext cx="609600" cy="441324"/>
          </a:xfrm>
        </p:spPr>
        <p:txBody>
          <a:bodyPr/>
          <a:lstStyle>
            <a:lvl1pPr>
              <a:defRPr>
                <a:solidFill>
                  <a:srgbClr val="FFFFFF"/>
                </a:solidFill>
              </a:defRPr>
            </a:lvl1pPr>
          </a:lstStyle>
          <a:p>
            <a:fld id="{3C7889A3-32EE-4820-B6FD-B35573322C9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9" name="Rectangle 18"/>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Rectangle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Rectangle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Rectangle 7"/>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Straight Connector 8"/>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Content Placeholder 19"/>
          <p:cNvSpPr>
            <a:spLocks noGrp="1"/>
          </p:cNvSpPr>
          <p:nvPr>
            <p:ph sz="quarter" idx="1"/>
          </p:nvPr>
        </p:nvSpPr>
        <p:spPr>
          <a:xfrm>
            <a:off x="3124200" y="685800"/>
            <a:ext cx="5638800" cy="5410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Oval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Oval 10"/>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3C7889A3-32EE-4820-B6FD-B35573322C94}" type="slidenum">
              <a:rPr lang="en-US" smtClean="0"/>
              <a:t>‹#›</a:t>
            </a:fld>
            <a:endParaRPr lang="en-US"/>
          </a:p>
        </p:txBody>
      </p:sp>
      <p:sp>
        <p:nvSpPr>
          <p:cNvPr id="21" name="Rectangle 20"/>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p:txBody>
          <a:bodyPr/>
          <a:lstStyle/>
          <a:p>
            <a:fld id="{0F195F6D-455E-463A-898A-27D4FFFB03ED}" type="datetimeFigureOut">
              <a:rPr lang="en-US" smtClean="0"/>
              <a:t>3/9/2014</a:t>
            </a:fld>
            <a:endParaRPr lang="en-US"/>
          </a:p>
        </p:txBody>
      </p:sp>
      <p:sp>
        <p:nvSpPr>
          <p:cNvPr id="6" name="Footer Placeholder 5"/>
          <p:cNvSpPr>
            <a:spLocks noGrp="1"/>
          </p:cNvSpPr>
          <p:nvPr>
            <p:ph type="ftr" sz="quarter" idx="11"/>
          </p:nvPr>
        </p:nvSpPr>
        <p:spPr>
          <a:xfrm>
            <a:off x="301752" y="6410848"/>
            <a:ext cx="3383280" cy="365760"/>
          </a:xfrm>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1" name="Straight Connector 20"/>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Rectangle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Rectangle 19"/>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Rectangle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Rectangle 14"/>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Oval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Oval 12"/>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Slide Number Placeholder 6"/>
          <p:cNvSpPr>
            <a:spLocks noGrp="1"/>
          </p:cNvSpPr>
          <p:nvPr>
            <p:ph type="sldNum" sz="quarter" idx="12"/>
          </p:nvPr>
        </p:nvSpPr>
        <p:spPr>
          <a:xfrm>
            <a:off x="1371600" y="312738"/>
            <a:ext cx="457200" cy="441325"/>
          </a:xfrm>
        </p:spPr>
        <p:txBody>
          <a:bodyPr/>
          <a:lstStyle/>
          <a:p>
            <a:fld id="{3C7889A3-32EE-4820-B6FD-B35573322C94}" type="slidenum">
              <a:rPr lang="en-US" smtClean="0"/>
              <a:t>‹#›</a:t>
            </a:fld>
            <a:endParaRPr lang="en-US"/>
          </a:p>
        </p:txBody>
      </p:sp>
      <p:sp>
        <p:nvSpPr>
          <p:cNvPr id="2" name="Title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3000375" y="609600"/>
            <a:ext cx="5867400" cy="4267200"/>
          </a:xfrm>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22" name="Rectangle 21"/>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Date Placeholder 4"/>
          <p:cNvSpPr>
            <a:spLocks noGrp="1"/>
          </p:cNvSpPr>
          <p:nvPr>
            <p:ph type="dt" sz="half" idx="10"/>
          </p:nvPr>
        </p:nvSpPr>
        <p:spPr>
          <a:xfrm>
            <a:off x="5788152" y="6404984"/>
            <a:ext cx="3044952" cy="365760"/>
          </a:xfrm>
        </p:spPr>
        <p:txBody>
          <a:bodyPr/>
          <a:lstStyle/>
          <a:p>
            <a:fld id="{0F195F6D-455E-463A-898A-27D4FFFB03ED}" type="datetimeFigureOut">
              <a:rPr lang="en-US" smtClean="0"/>
              <a:t>3/9/2014</a:t>
            </a:fld>
            <a:endParaRPr lang="en-US"/>
          </a:p>
        </p:txBody>
      </p:sp>
      <p:sp>
        <p:nvSpPr>
          <p:cNvPr id="6" name="Footer Placeholder 5"/>
          <p:cNvSpPr>
            <a:spLocks noGrp="1"/>
          </p:cNvSpPr>
          <p:nvPr>
            <p:ph type="ftr" sz="quarter" idx="11"/>
          </p:nvPr>
        </p:nvSpPr>
        <p:spPr>
          <a:xfrm>
            <a:off x="301752" y="6410848"/>
            <a:ext cx="3584448" cy="365760"/>
          </a:xfrm>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Rectangle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Rectangle 15"/>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Rectangle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Rectangle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Rectangle 8"/>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Date Placeholder 13"/>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0F195F6D-455E-463A-898A-27D4FFFB03ED}" type="datetimeFigureOut">
              <a:rPr lang="en-US" smtClean="0"/>
              <a:t>3/9/2014</a:t>
            </a:fld>
            <a:endParaRPr lang="en-US"/>
          </a:p>
        </p:txBody>
      </p:sp>
      <p:sp>
        <p:nvSpPr>
          <p:cNvPr id="3" name="Footer Placeholder 2"/>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n-US"/>
          </a:p>
        </p:txBody>
      </p:sp>
      <p:sp>
        <p:nvSpPr>
          <p:cNvPr id="8" name="Rectangle 7"/>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Straight Connector 9"/>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Oval 11"/>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Oval 14"/>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3C7889A3-32EE-4820-B6FD-B35573322C94}" type="slidenum">
              <a:rPr lang="en-US" smtClean="0"/>
              <a:t>‹#›</a:t>
            </a:fld>
            <a:endParaRPr lang="en-US"/>
          </a:p>
        </p:txBody>
      </p:sp>
      <p:sp>
        <p:nvSpPr>
          <p:cNvPr id="22" name="Title Placeholder 21"/>
          <p:cNvSpPr>
            <a:spLocks noGrp="1"/>
          </p:cNvSpPr>
          <p:nvPr>
            <p:ph type="title"/>
          </p:nvPr>
        </p:nvSpPr>
        <p:spPr>
          <a:xfrm>
            <a:off x="301752" y="228600"/>
            <a:ext cx="8534400" cy="758952"/>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hyperlink" Target="http://a-z-animals.com/animals/african-bush-elephant/" TargetMode="External"/><Relationship Id="rId2" Type="http://schemas.openxmlformats.org/officeDocument/2006/relationships/hyperlink" Target="http://animals.pawnation.com/habitat-bush-elephant-2819.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US" dirty="0" smtClean="0"/>
              <a:t>Kennedi Woods</a:t>
            </a:r>
            <a:endParaRPr lang="en-US" dirty="0"/>
          </a:p>
        </p:txBody>
      </p:sp>
      <p:sp>
        <p:nvSpPr>
          <p:cNvPr id="2" name="Title 1"/>
          <p:cNvSpPr>
            <a:spLocks noGrp="1"/>
          </p:cNvSpPr>
          <p:nvPr>
            <p:ph type="ctrTitle"/>
          </p:nvPr>
        </p:nvSpPr>
        <p:spPr/>
        <p:txBody>
          <a:bodyPr/>
          <a:lstStyle/>
          <a:p>
            <a:r>
              <a:rPr lang="en-US" dirty="0" smtClean="0"/>
              <a:t>African Bush Elephant</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3336890"/>
            <a:ext cx="4048125" cy="2925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5096115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solidFill>
                  <a:schemeClr val="accent1"/>
                </a:solidFill>
              </a:rPr>
              <a:t>African Bush Elephant</a:t>
            </a:r>
            <a:endParaRPr lang="en-US" dirty="0">
              <a:solidFill>
                <a:schemeClr val="accent1"/>
              </a:solidFill>
            </a:endParaRPr>
          </a:p>
        </p:txBody>
      </p:sp>
      <p:pic>
        <p:nvPicPr>
          <p:cNvPr id="2050" name="Picture 2"/>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bwMode="auto">
          <a:xfrm>
            <a:off x="301625" y="2917182"/>
            <a:ext cx="4041775" cy="29270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rcRect/>
          <a:stretch>
            <a:fillRect/>
          </a:stretch>
        </p:blipFill>
        <p:spPr bwMode="auto">
          <a:xfrm>
            <a:off x="4800600" y="2670904"/>
            <a:ext cx="4038600" cy="3422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833317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dirty="0" smtClean="0">
                <a:solidFill>
                  <a:schemeClr val="accent1"/>
                </a:solidFill>
              </a:rPr>
              <a:t>African Bush Elephant</a:t>
            </a:r>
            <a:endParaRPr lang="en-US" dirty="0">
              <a:solidFill>
                <a:schemeClr val="accent1"/>
              </a:solidFill>
            </a:endParaRPr>
          </a:p>
        </p:txBody>
      </p:sp>
      <p:pic>
        <p:nvPicPr>
          <p:cNvPr id="3074" name="Picture 2"/>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bwMode="auto">
          <a:xfrm>
            <a:off x="301625" y="3048271"/>
            <a:ext cx="4041775" cy="2664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rcRect/>
          <a:stretch>
            <a:fillRect/>
          </a:stretch>
        </p:blipFill>
        <p:spPr bwMode="auto">
          <a:xfrm>
            <a:off x="4800600" y="2908098"/>
            <a:ext cx="4038600" cy="2948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21814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solidFill>
                  <a:schemeClr val="accent1"/>
                </a:solidFill>
              </a:rPr>
              <a:t>References</a:t>
            </a:r>
            <a:endParaRPr lang="en-US" dirty="0">
              <a:solidFill>
                <a:schemeClr val="accent1"/>
              </a:solidFill>
            </a:endParaRPr>
          </a:p>
        </p:txBody>
      </p:sp>
      <p:sp>
        <p:nvSpPr>
          <p:cNvPr id="8" name="Content Placeholder 7"/>
          <p:cNvSpPr>
            <a:spLocks noGrp="1"/>
          </p:cNvSpPr>
          <p:nvPr>
            <p:ph sz="quarter" idx="1"/>
          </p:nvPr>
        </p:nvSpPr>
        <p:spPr/>
        <p:txBody>
          <a:bodyPr/>
          <a:lstStyle/>
          <a:p>
            <a:r>
              <a:rPr lang="en-US" dirty="0">
                <a:hlinkClick r:id="rId2"/>
              </a:rPr>
              <a:t>http://</a:t>
            </a:r>
            <a:r>
              <a:rPr lang="en-US" dirty="0" smtClean="0">
                <a:hlinkClick r:id="rId2"/>
              </a:rPr>
              <a:t>animals.pawnation.com/habitat-bush-elephant-2819.html</a:t>
            </a:r>
            <a:endParaRPr lang="en-US" dirty="0" smtClean="0"/>
          </a:p>
          <a:p>
            <a:r>
              <a:rPr lang="en-US" dirty="0">
                <a:hlinkClick r:id="rId3"/>
              </a:rPr>
              <a:t>http://a-z-animals.com/animals/african-bush-elephant/</a:t>
            </a:r>
            <a:endParaRPr lang="en-US" dirty="0"/>
          </a:p>
        </p:txBody>
      </p:sp>
    </p:spTree>
    <p:extLst>
      <p:ext uri="{BB962C8B-B14F-4D97-AF65-F5344CB8AC3E}">
        <p14:creationId xmlns:p14="http://schemas.microsoft.com/office/powerpoint/2010/main" val="18623890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ext Box 2"/>
          <p:cNvSpPr txBox="1">
            <a:spLocks noChangeArrowheads="1"/>
          </p:cNvSpPr>
          <p:nvPr/>
        </p:nvSpPr>
        <p:spPr bwMode="auto">
          <a:xfrm>
            <a:off x="304800" y="533400"/>
            <a:ext cx="8169275" cy="6001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4800" b="1" dirty="0" smtClean="0">
                <a:latin typeface="Times New Roman" pitchFamily="18" charset="0"/>
              </a:rPr>
              <a:t>Domain  </a:t>
            </a:r>
          </a:p>
          <a:p>
            <a:r>
              <a:rPr lang="en-US" sz="4800" b="1" dirty="0" smtClean="0">
                <a:latin typeface="Times New Roman" pitchFamily="18" charset="0"/>
              </a:rPr>
              <a:t>  Kingdom</a:t>
            </a:r>
          </a:p>
          <a:p>
            <a:pPr lvl="1"/>
            <a:r>
              <a:rPr lang="en-US" sz="4800" b="1" dirty="0" smtClean="0">
                <a:latin typeface="Times New Roman" pitchFamily="18" charset="0"/>
              </a:rPr>
              <a:t> Phylum </a:t>
            </a:r>
          </a:p>
          <a:p>
            <a:pPr lvl="1"/>
            <a:r>
              <a:rPr lang="en-US" sz="4800" b="1" dirty="0" smtClean="0">
                <a:latin typeface="Times New Roman" pitchFamily="18" charset="0"/>
              </a:rPr>
              <a:t>	 Class </a:t>
            </a:r>
          </a:p>
          <a:p>
            <a:pPr lvl="1"/>
            <a:r>
              <a:rPr lang="en-US" sz="4800" b="1" dirty="0" smtClean="0">
                <a:latin typeface="Times New Roman" pitchFamily="18" charset="0"/>
              </a:rPr>
              <a:t>	   Order</a:t>
            </a:r>
          </a:p>
          <a:p>
            <a:pPr lvl="4"/>
            <a:r>
              <a:rPr lang="en-US" sz="4800" b="1" dirty="0" smtClean="0">
                <a:latin typeface="Times New Roman" pitchFamily="18" charset="0"/>
              </a:rPr>
              <a:t>Family</a:t>
            </a:r>
          </a:p>
          <a:p>
            <a:pPr lvl="4"/>
            <a:r>
              <a:rPr lang="en-US" sz="4800" b="1" dirty="0" smtClean="0">
                <a:latin typeface="Times New Roman" pitchFamily="18" charset="0"/>
              </a:rPr>
              <a:t>   Genus 	     	 			Species</a:t>
            </a:r>
            <a:endParaRPr lang="en-US" sz="4800" b="1" dirty="0">
              <a:latin typeface="Times New Roman" pitchFamily="18" charset="0"/>
            </a:endParaRPr>
          </a:p>
        </p:txBody>
      </p:sp>
      <p:sp>
        <p:nvSpPr>
          <p:cNvPr id="65539" name="Text Box 3"/>
          <p:cNvSpPr txBox="1">
            <a:spLocks noChangeArrowheads="1"/>
          </p:cNvSpPr>
          <p:nvPr/>
        </p:nvSpPr>
        <p:spPr bwMode="auto">
          <a:xfrm>
            <a:off x="3235569" y="1371600"/>
            <a:ext cx="2209259"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4000" b="1" dirty="0" err="1" smtClean="0">
                <a:solidFill>
                  <a:schemeClr val="accent2"/>
                </a:solidFill>
                <a:latin typeface="Times New Roman" pitchFamily="18" charset="0"/>
              </a:rPr>
              <a:t>Animalia</a:t>
            </a:r>
            <a:endParaRPr lang="en-US" sz="4000" b="1" dirty="0">
              <a:solidFill>
                <a:schemeClr val="accent2"/>
              </a:solidFill>
              <a:latin typeface="Times New Roman" pitchFamily="18" charset="0"/>
            </a:endParaRPr>
          </a:p>
        </p:txBody>
      </p:sp>
      <p:sp>
        <p:nvSpPr>
          <p:cNvPr id="65540" name="Text Box 4"/>
          <p:cNvSpPr txBox="1">
            <a:spLocks noChangeArrowheads="1"/>
          </p:cNvSpPr>
          <p:nvPr/>
        </p:nvSpPr>
        <p:spPr bwMode="auto">
          <a:xfrm>
            <a:off x="3429000" y="2079486"/>
            <a:ext cx="22733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4000" b="1" dirty="0" err="1">
                <a:solidFill>
                  <a:schemeClr val="accent2"/>
                </a:solidFill>
                <a:latin typeface="Times New Roman" pitchFamily="18" charset="0"/>
              </a:rPr>
              <a:t>Chordata</a:t>
            </a:r>
            <a:endParaRPr lang="en-US" sz="4000" b="1" dirty="0">
              <a:solidFill>
                <a:schemeClr val="accent2"/>
              </a:solidFill>
              <a:latin typeface="Times New Roman" pitchFamily="18" charset="0"/>
            </a:endParaRPr>
          </a:p>
        </p:txBody>
      </p:sp>
      <p:sp>
        <p:nvSpPr>
          <p:cNvPr id="65541" name="Text Box 5"/>
          <p:cNvSpPr txBox="1">
            <a:spLocks noChangeArrowheads="1"/>
          </p:cNvSpPr>
          <p:nvPr/>
        </p:nvSpPr>
        <p:spPr bwMode="auto">
          <a:xfrm>
            <a:off x="3429000" y="2847619"/>
            <a:ext cx="25558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4000" b="1" dirty="0">
                <a:solidFill>
                  <a:schemeClr val="accent2"/>
                </a:solidFill>
                <a:latin typeface="Times New Roman" pitchFamily="18" charset="0"/>
              </a:rPr>
              <a:t>Mammalia</a:t>
            </a:r>
          </a:p>
        </p:txBody>
      </p:sp>
      <p:sp>
        <p:nvSpPr>
          <p:cNvPr id="65542" name="Text Box 6"/>
          <p:cNvSpPr txBox="1">
            <a:spLocks noChangeArrowheads="1"/>
          </p:cNvSpPr>
          <p:nvPr/>
        </p:nvSpPr>
        <p:spPr bwMode="auto">
          <a:xfrm>
            <a:off x="3710670" y="3534221"/>
            <a:ext cx="2853986"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4000" b="1" dirty="0" err="1" smtClean="0">
                <a:solidFill>
                  <a:schemeClr val="accent2"/>
                </a:solidFill>
                <a:latin typeface="Times New Roman" pitchFamily="18" charset="0"/>
              </a:rPr>
              <a:t>Proboscidea</a:t>
            </a:r>
            <a:endParaRPr lang="en-US" sz="4000" b="1" dirty="0">
              <a:solidFill>
                <a:schemeClr val="accent2"/>
              </a:solidFill>
              <a:latin typeface="Times New Roman" pitchFamily="18" charset="0"/>
            </a:endParaRPr>
          </a:p>
        </p:txBody>
      </p:sp>
      <p:sp>
        <p:nvSpPr>
          <p:cNvPr id="65543" name="Text Box 7"/>
          <p:cNvSpPr txBox="1">
            <a:spLocks noChangeArrowheads="1"/>
          </p:cNvSpPr>
          <p:nvPr/>
        </p:nvSpPr>
        <p:spPr bwMode="auto">
          <a:xfrm>
            <a:off x="4476585" y="4299228"/>
            <a:ext cx="309251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4000" b="1" dirty="0" err="1" smtClean="0">
                <a:solidFill>
                  <a:schemeClr val="accent2"/>
                </a:solidFill>
                <a:latin typeface="Times New Roman" pitchFamily="18" charset="0"/>
              </a:rPr>
              <a:t>Elephantidae</a:t>
            </a:r>
            <a:endParaRPr lang="en-US" sz="4000" b="1" dirty="0">
              <a:solidFill>
                <a:schemeClr val="accent2"/>
              </a:solidFill>
              <a:latin typeface="Times New Roman" pitchFamily="18" charset="0"/>
            </a:endParaRPr>
          </a:p>
        </p:txBody>
      </p:sp>
      <p:sp>
        <p:nvSpPr>
          <p:cNvPr id="65544" name="Text Box 8"/>
          <p:cNvSpPr txBox="1">
            <a:spLocks noChangeArrowheads="1"/>
          </p:cNvSpPr>
          <p:nvPr/>
        </p:nvSpPr>
        <p:spPr bwMode="auto">
          <a:xfrm>
            <a:off x="4919107" y="5007114"/>
            <a:ext cx="2550698"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4000" b="1" u="sng" dirty="0" err="1" smtClean="0">
                <a:solidFill>
                  <a:schemeClr val="accent2"/>
                </a:solidFill>
                <a:latin typeface="Times New Roman" pitchFamily="18" charset="0"/>
              </a:rPr>
              <a:t>Loxodonta</a:t>
            </a:r>
            <a:endParaRPr lang="en-US" dirty="0">
              <a:solidFill>
                <a:schemeClr val="accent2"/>
              </a:solidFill>
              <a:latin typeface="Times New Roman" pitchFamily="18" charset="0"/>
            </a:endParaRPr>
          </a:p>
        </p:txBody>
      </p:sp>
      <p:sp>
        <p:nvSpPr>
          <p:cNvPr id="65545" name="Text Box 9"/>
          <p:cNvSpPr txBox="1">
            <a:spLocks noChangeArrowheads="1"/>
          </p:cNvSpPr>
          <p:nvPr/>
        </p:nvSpPr>
        <p:spPr bwMode="auto">
          <a:xfrm>
            <a:off x="5560215" y="5715000"/>
            <a:ext cx="2008883"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sz="4000" b="1" u="sng" dirty="0" err="1" smtClean="0">
                <a:solidFill>
                  <a:schemeClr val="accent2"/>
                </a:solidFill>
                <a:latin typeface="Times New Roman" pitchFamily="18" charset="0"/>
              </a:rPr>
              <a:t>africana</a:t>
            </a:r>
            <a:endParaRPr lang="en-US" dirty="0">
              <a:solidFill>
                <a:schemeClr val="accent2"/>
              </a:solidFill>
              <a:latin typeface="Times New Roman" pitchFamily="18" charset="0"/>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60513" y="533400"/>
            <a:ext cx="2500313" cy="107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2743817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65539"/>
                                        </p:tgtEl>
                                        <p:attrNameLst>
                                          <p:attrName>style.visibility</p:attrName>
                                        </p:attrNameLst>
                                      </p:cBhvr>
                                      <p:to>
                                        <p:strVal val="visible"/>
                                      </p:to>
                                    </p:set>
                                    <p:anim calcmode="lin" valueType="num">
                                      <p:cBhvr additive="base">
                                        <p:cTn id="7" dur="500" fill="hold"/>
                                        <p:tgtEl>
                                          <p:spTgt spid="65539"/>
                                        </p:tgtEl>
                                        <p:attrNameLst>
                                          <p:attrName>ppt_x</p:attrName>
                                        </p:attrNameLst>
                                      </p:cBhvr>
                                      <p:tavLst>
                                        <p:tav tm="0">
                                          <p:val>
                                            <p:strVal val="1+#ppt_w/2"/>
                                          </p:val>
                                        </p:tav>
                                        <p:tav tm="100000">
                                          <p:val>
                                            <p:strVal val="#ppt_x"/>
                                          </p:val>
                                        </p:tav>
                                      </p:tavLst>
                                    </p:anim>
                                    <p:anim calcmode="lin" valueType="num">
                                      <p:cBhvr additive="base">
                                        <p:cTn id="8" dur="500" fill="hold"/>
                                        <p:tgtEl>
                                          <p:spTgt spid="6553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5540"/>
                                        </p:tgtEl>
                                        <p:attrNameLst>
                                          <p:attrName>style.visibility</p:attrName>
                                        </p:attrNameLst>
                                      </p:cBhvr>
                                      <p:to>
                                        <p:strVal val="visible"/>
                                      </p:to>
                                    </p:set>
                                    <p:anim calcmode="lin" valueType="num">
                                      <p:cBhvr additive="base">
                                        <p:cTn id="13" dur="500" fill="hold"/>
                                        <p:tgtEl>
                                          <p:spTgt spid="65540"/>
                                        </p:tgtEl>
                                        <p:attrNameLst>
                                          <p:attrName>ppt_x</p:attrName>
                                        </p:attrNameLst>
                                      </p:cBhvr>
                                      <p:tavLst>
                                        <p:tav tm="0">
                                          <p:val>
                                            <p:strVal val="1+#ppt_w/2"/>
                                          </p:val>
                                        </p:tav>
                                        <p:tav tm="100000">
                                          <p:val>
                                            <p:strVal val="#ppt_x"/>
                                          </p:val>
                                        </p:tav>
                                      </p:tavLst>
                                    </p:anim>
                                    <p:anim calcmode="lin" valueType="num">
                                      <p:cBhvr additive="base">
                                        <p:cTn id="14" dur="500" fill="hold"/>
                                        <p:tgtEl>
                                          <p:spTgt spid="6554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65541"/>
                                        </p:tgtEl>
                                        <p:attrNameLst>
                                          <p:attrName>style.visibility</p:attrName>
                                        </p:attrNameLst>
                                      </p:cBhvr>
                                      <p:to>
                                        <p:strVal val="visible"/>
                                      </p:to>
                                    </p:set>
                                    <p:anim calcmode="lin" valueType="num">
                                      <p:cBhvr additive="base">
                                        <p:cTn id="19" dur="500" fill="hold"/>
                                        <p:tgtEl>
                                          <p:spTgt spid="65541"/>
                                        </p:tgtEl>
                                        <p:attrNameLst>
                                          <p:attrName>ppt_x</p:attrName>
                                        </p:attrNameLst>
                                      </p:cBhvr>
                                      <p:tavLst>
                                        <p:tav tm="0">
                                          <p:val>
                                            <p:strVal val="1+#ppt_w/2"/>
                                          </p:val>
                                        </p:tav>
                                        <p:tav tm="100000">
                                          <p:val>
                                            <p:strVal val="#ppt_x"/>
                                          </p:val>
                                        </p:tav>
                                      </p:tavLst>
                                    </p:anim>
                                    <p:anim calcmode="lin" valueType="num">
                                      <p:cBhvr additive="base">
                                        <p:cTn id="20" dur="500" fill="hold"/>
                                        <p:tgtEl>
                                          <p:spTgt spid="65541"/>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65542"/>
                                        </p:tgtEl>
                                        <p:attrNameLst>
                                          <p:attrName>style.visibility</p:attrName>
                                        </p:attrNameLst>
                                      </p:cBhvr>
                                      <p:to>
                                        <p:strVal val="visible"/>
                                      </p:to>
                                    </p:set>
                                    <p:anim calcmode="lin" valueType="num">
                                      <p:cBhvr additive="base">
                                        <p:cTn id="25" dur="500" fill="hold"/>
                                        <p:tgtEl>
                                          <p:spTgt spid="65542"/>
                                        </p:tgtEl>
                                        <p:attrNameLst>
                                          <p:attrName>ppt_x</p:attrName>
                                        </p:attrNameLst>
                                      </p:cBhvr>
                                      <p:tavLst>
                                        <p:tav tm="0">
                                          <p:val>
                                            <p:strVal val="1+#ppt_w/2"/>
                                          </p:val>
                                        </p:tav>
                                        <p:tav tm="100000">
                                          <p:val>
                                            <p:strVal val="#ppt_x"/>
                                          </p:val>
                                        </p:tav>
                                      </p:tavLst>
                                    </p:anim>
                                    <p:anim calcmode="lin" valueType="num">
                                      <p:cBhvr additive="base">
                                        <p:cTn id="26" dur="500" fill="hold"/>
                                        <p:tgtEl>
                                          <p:spTgt spid="65542"/>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65543"/>
                                        </p:tgtEl>
                                        <p:attrNameLst>
                                          <p:attrName>style.visibility</p:attrName>
                                        </p:attrNameLst>
                                      </p:cBhvr>
                                      <p:to>
                                        <p:strVal val="visible"/>
                                      </p:to>
                                    </p:set>
                                    <p:anim calcmode="lin" valueType="num">
                                      <p:cBhvr additive="base">
                                        <p:cTn id="31" dur="500" fill="hold"/>
                                        <p:tgtEl>
                                          <p:spTgt spid="65543"/>
                                        </p:tgtEl>
                                        <p:attrNameLst>
                                          <p:attrName>ppt_x</p:attrName>
                                        </p:attrNameLst>
                                      </p:cBhvr>
                                      <p:tavLst>
                                        <p:tav tm="0">
                                          <p:val>
                                            <p:strVal val="1+#ppt_w/2"/>
                                          </p:val>
                                        </p:tav>
                                        <p:tav tm="100000">
                                          <p:val>
                                            <p:strVal val="#ppt_x"/>
                                          </p:val>
                                        </p:tav>
                                      </p:tavLst>
                                    </p:anim>
                                    <p:anim calcmode="lin" valueType="num">
                                      <p:cBhvr additive="base">
                                        <p:cTn id="32" dur="500" fill="hold"/>
                                        <p:tgtEl>
                                          <p:spTgt spid="65543"/>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65544"/>
                                        </p:tgtEl>
                                        <p:attrNameLst>
                                          <p:attrName>style.visibility</p:attrName>
                                        </p:attrNameLst>
                                      </p:cBhvr>
                                      <p:to>
                                        <p:strVal val="visible"/>
                                      </p:to>
                                    </p:set>
                                    <p:anim calcmode="lin" valueType="num">
                                      <p:cBhvr additive="base">
                                        <p:cTn id="37" dur="500" fill="hold"/>
                                        <p:tgtEl>
                                          <p:spTgt spid="65544"/>
                                        </p:tgtEl>
                                        <p:attrNameLst>
                                          <p:attrName>ppt_x</p:attrName>
                                        </p:attrNameLst>
                                      </p:cBhvr>
                                      <p:tavLst>
                                        <p:tav tm="0">
                                          <p:val>
                                            <p:strVal val="1+#ppt_w/2"/>
                                          </p:val>
                                        </p:tav>
                                        <p:tav tm="100000">
                                          <p:val>
                                            <p:strVal val="#ppt_x"/>
                                          </p:val>
                                        </p:tav>
                                      </p:tavLst>
                                    </p:anim>
                                    <p:anim calcmode="lin" valueType="num">
                                      <p:cBhvr additive="base">
                                        <p:cTn id="38" dur="500" fill="hold"/>
                                        <p:tgtEl>
                                          <p:spTgt spid="65544"/>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65545"/>
                                        </p:tgtEl>
                                        <p:attrNameLst>
                                          <p:attrName>style.visibility</p:attrName>
                                        </p:attrNameLst>
                                      </p:cBhvr>
                                      <p:to>
                                        <p:strVal val="visible"/>
                                      </p:to>
                                    </p:set>
                                    <p:anim calcmode="lin" valueType="num">
                                      <p:cBhvr additive="base">
                                        <p:cTn id="43" dur="500" fill="hold"/>
                                        <p:tgtEl>
                                          <p:spTgt spid="65545"/>
                                        </p:tgtEl>
                                        <p:attrNameLst>
                                          <p:attrName>ppt_x</p:attrName>
                                        </p:attrNameLst>
                                      </p:cBhvr>
                                      <p:tavLst>
                                        <p:tav tm="0">
                                          <p:val>
                                            <p:strVal val="1+#ppt_w/2"/>
                                          </p:val>
                                        </p:tav>
                                        <p:tav tm="100000">
                                          <p:val>
                                            <p:strVal val="#ppt_x"/>
                                          </p:val>
                                        </p:tav>
                                      </p:tavLst>
                                    </p:anim>
                                    <p:anim calcmode="lin" valueType="num">
                                      <p:cBhvr additive="base">
                                        <p:cTn id="44" dur="500" fill="hold"/>
                                        <p:tgtEl>
                                          <p:spTgt spid="655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autoUpdateAnimBg="0"/>
      <p:bldP spid="65540" grpId="0" autoUpdateAnimBg="0"/>
      <p:bldP spid="65541" grpId="0" autoUpdateAnimBg="0"/>
      <p:bldP spid="65542" grpId="0" autoUpdateAnimBg="0"/>
      <p:bldP spid="65543" grpId="0" autoUpdateAnimBg="0"/>
      <p:bldP spid="65544" grpId="0" autoUpdateAnimBg="0"/>
      <p:bldP spid="65545"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2064327"/>
            <a:ext cx="8839200" cy="2646878"/>
          </a:xfrm>
          <a:prstGeom prst="rect">
            <a:avLst/>
          </a:prstGeom>
        </p:spPr>
        <p:txBody>
          <a:bodyPr wrap="square">
            <a:spAutoFit/>
          </a:bodyPr>
          <a:lstStyle/>
          <a:p>
            <a:pPr algn="ctr"/>
            <a:r>
              <a:rPr lang="en-US" sz="2800" b="1" i="1" dirty="0" err="1" smtClean="0">
                <a:solidFill>
                  <a:schemeClr val="accent1"/>
                </a:solidFill>
                <a:latin typeface="Times New Roman" pitchFamily="18" charset="0"/>
              </a:rPr>
              <a:t>Loxodonta</a:t>
            </a:r>
            <a:r>
              <a:rPr lang="en-US" sz="2800" b="1" i="1" dirty="0" smtClean="0">
                <a:solidFill>
                  <a:schemeClr val="accent1"/>
                </a:solidFill>
                <a:latin typeface="Times New Roman" pitchFamily="18" charset="0"/>
              </a:rPr>
              <a:t> </a:t>
            </a:r>
            <a:r>
              <a:rPr lang="en-US" sz="2800" b="1" i="1" dirty="0" err="1" smtClean="0">
                <a:solidFill>
                  <a:schemeClr val="accent1"/>
                </a:solidFill>
                <a:latin typeface="Times New Roman" pitchFamily="18" charset="0"/>
              </a:rPr>
              <a:t>africana</a:t>
            </a:r>
            <a:r>
              <a:rPr lang="en-US" sz="2800" b="1" i="1" dirty="0" smtClean="0">
                <a:solidFill>
                  <a:schemeClr val="accent1"/>
                </a:solidFill>
                <a:latin typeface="Times New Roman" pitchFamily="18" charset="0"/>
              </a:rPr>
              <a:t>  o</a:t>
            </a:r>
            <a:r>
              <a:rPr lang="en-US" sz="2800" b="1" dirty="0" smtClean="0">
                <a:solidFill>
                  <a:schemeClr val="accent1"/>
                </a:solidFill>
                <a:latin typeface="Times New Roman" pitchFamily="18" charset="0"/>
              </a:rPr>
              <a:t>r </a:t>
            </a:r>
            <a:r>
              <a:rPr lang="en-US" sz="2800" b="1" u="sng" dirty="0" err="1" smtClean="0">
                <a:solidFill>
                  <a:schemeClr val="accent1"/>
                </a:solidFill>
                <a:latin typeface="Times New Roman" pitchFamily="18" charset="0"/>
              </a:rPr>
              <a:t>Loxondonta</a:t>
            </a:r>
            <a:r>
              <a:rPr lang="en-US" sz="2800" b="1" u="sng" dirty="0" smtClean="0">
                <a:solidFill>
                  <a:schemeClr val="accent1"/>
                </a:solidFill>
                <a:latin typeface="Times New Roman" pitchFamily="18" charset="0"/>
              </a:rPr>
              <a:t> </a:t>
            </a:r>
            <a:r>
              <a:rPr lang="en-US" sz="2800" b="1" u="sng" dirty="0" err="1" smtClean="0">
                <a:solidFill>
                  <a:schemeClr val="accent1"/>
                </a:solidFill>
                <a:latin typeface="Times New Roman" pitchFamily="18" charset="0"/>
              </a:rPr>
              <a:t>africana</a:t>
            </a:r>
            <a:endParaRPr lang="en-US" sz="2800" b="1" u="sng" dirty="0" smtClean="0">
              <a:solidFill>
                <a:schemeClr val="accent1"/>
              </a:solidFill>
              <a:latin typeface="Times New Roman" pitchFamily="18" charset="0"/>
            </a:endParaRPr>
          </a:p>
          <a:p>
            <a:pPr algn="ctr"/>
            <a:endParaRPr lang="en-US" sz="2800" b="1" u="sng" dirty="0">
              <a:solidFill>
                <a:schemeClr val="accent1"/>
              </a:solidFill>
              <a:latin typeface="Times New Roman" pitchFamily="18" charset="0"/>
            </a:endParaRPr>
          </a:p>
          <a:p>
            <a:pPr algn="ctr"/>
            <a:endParaRPr lang="en-US" sz="2800" b="1" u="sng" dirty="0" smtClean="0">
              <a:solidFill>
                <a:schemeClr val="accent1"/>
              </a:solidFill>
              <a:latin typeface="Times New Roman" pitchFamily="18" charset="0"/>
            </a:endParaRPr>
          </a:p>
          <a:p>
            <a:pPr algn="ctr"/>
            <a:endParaRPr lang="en-US" sz="2800" b="1" u="sng" dirty="0">
              <a:solidFill>
                <a:schemeClr val="accent1"/>
              </a:solidFill>
              <a:latin typeface="Times New Roman" pitchFamily="18" charset="0"/>
            </a:endParaRPr>
          </a:p>
          <a:p>
            <a:pPr algn="ctr"/>
            <a:r>
              <a:rPr lang="en-US" sz="5400" dirty="0" smtClean="0">
                <a:solidFill>
                  <a:schemeClr val="accent1"/>
                </a:solidFill>
                <a:latin typeface="Times New Roman" pitchFamily="18" charset="0"/>
              </a:rPr>
              <a:t>African Bush Elephant </a:t>
            </a:r>
            <a:endParaRPr lang="en-US" sz="5400" dirty="0">
              <a:solidFill>
                <a:schemeClr val="accent1"/>
              </a:solidFill>
            </a:endParaRPr>
          </a:p>
        </p:txBody>
      </p:sp>
      <p:sp>
        <p:nvSpPr>
          <p:cNvPr id="3" name="Title 2"/>
          <p:cNvSpPr>
            <a:spLocks noGrp="1"/>
          </p:cNvSpPr>
          <p:nvPr>
            <p:ph type="title"/>
          </p:nvPr>
        </p:nvSpPr>
        <p:spPr/>
        <p:txBody>
          <a:bodyPr/>
          <a:lstStyle/>
          <a:p>
            <a:endParaRPr lang="en-US"/>
          </a:p>
        </p:txBody>
      </p:sp>
    </p:spTree>
    <p:extLst>
      <p:ext uri="{BB962C8B-B14F-4D97-AF65-F5344CB8AC3E}">
        <p14:creationId xmlns:p14="http://schemas.microsoft.com/office/powerpoint/2010/main" val="35813556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Habitat</a:t>
            </a:r>
            <a:endParaRPr lang="en-US" dirty="0">
              <a:solidFill>
                <a:schemeClr val="accent1"/>
              </a:solidFill>
            </a:endParaRPr>
          </a:p>
        </p:txBody>
      </p:sp>
      <p:sp>
        <p:nvSpPr>
          <p:cNvPr id="3" name="Content Placeholder 2"/>
          <p:cNvSpPr>
            <a:spLocks noGrp="1"/>
          </p:cNvSpPr>
          <p:nvPr>
            <p:ph sz="quarter" idx="1"/>
          </p:nvPr>
        </p:nvSpPr>
        <p:spPr/>
        <p:txBody>
          <a:bodyPr/>
          <a:lstStyle/>
          <a:p>
            <a:r>
              <a:rPr lang="en-US" dirty="0"/>
              <a:t>Bush elephant herds roam across 18 countries throughout eastern and southern parts of the African continent. Their fragmented populations are found primarily in and around wildlife reserves and sanctuaries, where they are safe from the twin threats of poaching and habitat destruction. While these adaptable animals live in many different habitats, including tropical forests and woodlands, they primarily graze in the grasslands of the African savanna.</a:t>
            </a:r>
          </a:p>
        </p:txBody>
      </p:sp>
    </p:spTree>
    <p:extLst>
      <p:ext uri="{BB962C8B-B14F-4D97-AF65-F5344CB8AC3E}">
        <p14:creationId xmlns:p14="http://schemas.microsoft.com/office/powerpoint/2010/main" val="13327240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Food Source</a:t>
            </a:r>
            <a:endParaRPr lang="en-US" dirty="0">
              <a:solidFill>
                <a:schemeClr val="accent1"/>
              </a:solidFill>
            </a:endParaRPr>
          </a:p>
        </p:txBody>
      </p:sp>
      <p:sp>
        <p:nvSpPr>
          <p:cNvPr id="3" name="Content Placeholder 2"/>
          <p:cNvSpPr>
            <a:spLocks noGrp="1"/>
          </p:cNvSpPr>
          <p:nvPr>
            <p:ph sz="quarter" idx="1"/>
          </p:nvPr>
        </p:nvSpPr>
        <p:spPr/>
        <p:txBody>
          <a:bodyPr>
            <a:normAutofit fontScale="92500" lnSpcReduction="10000"/>
          </a:bodyPr>
          <a:lstStyle/>
          <a:p>
            <a:r>
              <a:rPr lang="en-US" dirty="0"/>
              <a:t>Despite it's immense size, the African Bush Elephant is a herbivorous </a:t>
            </a:r>
            <a:r>
              <a:rPr lang="en-US" dirty="0" smtClean="0"/>
              <a:t>mammal. </a:t>
            </a:r>
            <a:r>
              <a:rPr lang="en-US" dirty="0"/>
              <a:t>The bulk of the African </a:t>
            </a:r>
            <a:r>
              <a:rPr lang="en-US" dirty="0" smtClean="0"/>
              <a:t>Bush Elephant's</a:t>
            </a:r>
            <a:r>
              <a:rPr lang="en-US" dirty="0"/>
              <a:t> diet is comprised of leaves and branches that are stripped off the trees and bushes using it's trunk. The African Bush Elephant also grazes on fruits and grasses and uses it's immense tusks for digging for roots in the ground and to strip the bark of trees. Food is fed into it's mouth using the trunk, and the large, flat teeth of the African Bush Elephant are then the perfect tool for grinding the vegetation and course plants down so that they can then be more easily digested</a:t>
            </a:r>
            <a:r>
              <a:rPr lang="en-US" dirty="0" smtClean="0"/>
              <a:t>. A </a:t>
            </a:r>
            <a:r>
              <a:rPr lang="en-US" dirty="0"/>
              <a:t>single adult bush elephant consumes between 220 and 660 pounds of vegetation per </a:t>
            </a:r>
            <a:r>
              <a:rPr lang="en-US" dirty="0" smtClean="0"/>
              <a:t>day. </a:t>
            </a:r>
            <a:endParaRPr lang="en-US" dirty="0"/>
          </a:p>
        </p:txBody>
      </p:sp>
    </p:spTree>
    <p:extLst>
      <p:ext uri="{BB962C8B-B14F-4D97-AF65-F5344CB8AC3E}">
        <p14:creationId xmlns:p14="http://schemas.microsoft.com/office/powerpoint/2010/main" val="188724121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solidFill>
                  <a:schemeClr val="accent1"/>
                </a:solidFill>
              </a:rPr>
              <a:t>Reproduction</a:t>
            </a:r>
            <a:endParaRPr lang="en-US" dirty="0">
              <a:solidFill>
                <a:schemeClr val="accent1"/>
              </a:solidFill>
            </a:endParaRPr>
          </a:p>
        </p:txBody>
      </p:sp>
      <p:sp>
        <p:nvSpPr>
          <p:cNvPr id="5" name="Content Placeholder 4"/>
          <p:cNvSpPr>
            <a:spLocks noGrp="1"/>
          </p:cNvSpPr>
          <p:nvPr>
            <p:ph sz="quarter" idx="1"/>
          </p:nvPr>
        </p:nvSpPr>
        <p:spPr/>
        <p:txBody>
          <a:bodyPr>
            <a:normAutofit/>
          </a:bodyPr>
          <a:lstStyle/>
          <a:p>
            <a:r>
              <a:rPr lang="en-US" dirty="0"/>
              <a:t>Female African Bush Elephants reach sexual maturity </a:t>
            </a:r>
            <a:r>
              <a:rPr lang="en-US" dirty="0" smtClean="0"/>
              <a:t>after </a:t>
            </a:r>
            <a:r>
              <a:rPr lang="en-US" dirty="0"/>
              <a:t>10 or 11 years, but are thought to be most fertile between the ages of 25 and 45. Male African Bush Elephants however, often don't reach sexual maturity until they are nearly 20 years old. After mating and a gestation period of up to 2 years, the female African Bush Elephant gives birth to a single </a:t>
            </a:r>
            <a:r>
              <a:rPr lang="en-US" dirty="0" smtClean="0"/>
              <a:t>calf. </a:t>
            </a:r>
            <a:endParaRPr lang="en-US" dirty="0"/>
          </a:p>
        </p:txBody>
      </p:sp>
    </p:spTree>
    <p:extLst>
      <p:ext uri="{BB962C8B-B14F-4D97-AF65-F5344CB8AC3E}">
        <p14:creationId xmlns:p14="http://schemas.microsoft.com/office/powerpoint/2010/main" val="10899137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Endangered or Extinct Status</a:t>
            </a:r>
            <a:endParaRPr lang="en-US" dirty="0">
              <a:solidFill>
                <a:schemeClr val="accent1"/>
              </a:solidFill>
            </a:endParaRPr>
          </a:p>
        </p:txBody>
      </p:sp>
      <p:sp>
        <p:nvSpPr>
          <p:cNvPr id="3" name="Content Placeholder 2"/>
          <p:cNvSpPr>
            <a:spLocks noGrp="1"/>
          </p:cNvSpPr>
          <p:nvPr>
            <p:ph sz="quarter" idx="1"/>
          </p:nvPr>
        </p:nvSpPr>
        <p:spPr/>
        <p:txBody>
          <a:bodyPr>
            <a:normAutofit fontScale="92500"/>
          </a:bodyPr>
          <a:lstStyle/>
          <a:p>
            <a:r>
              <a:rPr lang="en-US" dirty="0"/>
              <a:t>Sadly, due to an increase of outside interest in Africa and its exotic </a:t>
            </a:r>
            <a:r>
              <a:rPr lang="en-US" dirty="0" smtClean="0"/>
              <a:t>wonders, </a:t>
            </a:r>
            <a:r>
              <a:rPr lang="en-US" dirty="0"/>
              <a:t>the African Bush Elephant population took a devastating decline towards extinction. After having been brutally killed by poachers for years for their ivory, African Bush Elephants had vanished from much of their native habitat. In </a:t>
            </a:r>
            <a:r>
              <a:rPr lang="en-US" dirty="0" smtClean="0"/>
              <a:t>1989 a worldwide elephant ivory hunting </a:t>
            </a:r>
            <a:r>
              <a:rPr lang="en-US" dirty="0"/>
              <a:t>ban fell into place, after the populations had dropped so dramatically across the continent. Today, although recovering, African Bush Elephant populations are still threatened from increasing levels of illegal poaching and habitat destruction.</a:t>
            </a:r>
          </a:p>
        </p:txBody>
      </p:sp>
    </p:spTree>
    <p:extLst>
      <p:ext uri="{BB962C8B-B14F-4D97-AF65-F5344CB8AC3E}">
        <p14:creationId xmlns:p14="http://schemas.microsoft.com/office/powerpoint/2010/main" val="35147685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Current Population</a:t>
            </a:r>
            <a:endParaRPr lang="en-US" dirty="0">
              <a:solidFill>
                <a:schemeClr val="accent1"/>
              </a:solidFill>
            </a:endParaRPr>
          </a:p>
        </p:txBody>
      </p:sp>
      <p:sp>
        <p:nvSpPr>
          <p:cNvPr id="3" name="Content Placeholder 2"/>
          <p:cNvSpPr>
            <a:spLocks noGrp="1"/>
          </p:cNvSpPr>
          <p:nvPr>
            <p:ph sz="quarter" idx="1"/>
          </p:nvPr>
        </p:nvSpPr>
        <p:spPr/>
        <p:txBody>
          <a:bodyPr/>
          <a:lstStyle/>
          <a:p>
            <a:r>
              <a:rPr lang="en-US" dirty="0"/>
              <a:t> In northern and central parts of Africa, the African </a:t>
            </a:r>
            <a:r>
              <a:rPr lang="en-US" dirty="0" smtClean="0"/>
              <a:t>Bush Elephant</a:t>
            </a:r>
            <a:r>
              <a:rPr lang="en-US" dirty="0"/>
              <a:t> is now rare and confined to protected areas, and although the story is similar in the south, South African Elephant populations are thought to be doing better with an estimated 300,000 individuals in the region.</a:t>
            </a:r>
          </a:p>
        </p:txBody>
      </p:sp>
    </p:spTree>
    <p:extLst>
      <p:ext uri="{BB962C8B-B14F-4D97-AF65-F5344CB8AC3E}">
        <p14:creationId xmlns:p14="http://schemas.microsoft.com/office/powerpoint/2010/main" val="25215924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0"/>
            <a:ext cx="8534400" cy="758952"/>
          </a:xfrm>
        </p:spPr>
        <p:txBody>
          <a:bodyPr>
            <a:normAutofit fontScale="90000"/>
          </a:bodyPr>
          <a:lstStyle/>
          <a:p>
            <a:r>
              <a:rPr lang="en-US" dirty="0" smtClean="0"/>
              <a:t/>
            </a:r>
            <a:br>
              <a:rPr lang="en-US" dirty="0" smtClean="0"/>
            </a:br>
            <a:r>
              <a:rPr lang="en-US" dirty="0"/>
              <a:t/>
            </a:r>
            <a:br>
              <a:rPr lang="en-US" dirty="0"/>
            </a:br>
            <a:r>
              <a:rPr lang="en-US" dirty="0" smtClean="0"/>
              <a:t/>
            </a:r>
            <a:br>
              <a:rPr lang="en-US" dirty="0" smtClean="0"/>
            </a:br>
            <a:r>
              <a:rPr lang="en-US" dirty="0"/>
              <a:t/>
            </a:r>
            <a:br>
              <a:rPr lang="en-US" dirty="0"/>
            </a:br>
            <a:r>
              <a:rPr lang="en-US" dirty="0" smtClean="0"/>
              <a:t/>
            </a:r>
            <a:br>
              <a:rPr lang="en-US" dirty="0" smtClean="0"/>
            </a:br>
            <a:r>
              <a:rPr lang="en-US" dirty="0" smtClean="0">
                <a:solidFill>
                  <a:schemeClr val="accent1"/>
                </a:solidFill>
              </a:rPr>
              <a:t>Unique Facts</a:t>
            </a:r>
            <a:br>
              <a:rPr lang="en-US" dirty="0" smtClean="0">
                <a:solidFill>
                  <a:schemeClr val="accent1"/>
                </a:solidFill>
              </a:rPr>
            </a:br>
            <a:endParaRPr lang="en-US" dirty="0">
              <a:solidFill>
                <a:schemeClr val="accent1"/>
              </a:solidFill>
            </a:endParaRPr>
          </a:p>
        </p:txBody>
      </p:sp>
      <p:sp>
        <p:nvSpPr>
          <p:cNvPr id="3" name="Content Placeholder 2"/>
          <p:cNvSpPr>
            <a:spLocks noGrp="1"/>
          </p:cNvSpPr>
          <p:nvPr>
            <p:ph sz="quarter" idx="1"/>
          </p:nvPr>
        </p:nvSpPr>
        <p:spPr/>
        <p:txBody>
          <a:bodyPr/>
          <a:lstStyle/>
          <a:p>
            <a:r>
              <a:rPr lang="en-US" dirty="0"/>
              <a:t>The large ears of the African Bush Elephant are said by some to be shaped somewhat like Africa, but these large flaps of skin are not just for hearing, they are a vital tool in keeping the Elephant cool in the African heat. Like many of </a:t>
            </a:r>
            <a:r>
              <a:rPr lang="en-US" dirty="0" smtClean="0"/>
              <a:t>the herbivores</a:t>
            </a:r>
            <a:r>
              <a:rPr lang="en-US" dirty="0"/>
              <a:t> found throughout Africa, the calves can walk at birth to </a:t>
            </a:r>
            <a:r>
              <a:rPr lang="en-US" dirty="0" smtClean="0"/>
              <a:t>maximize </a:t>
            </a:r>
            <a:r>
              <a:rPr lang="en-US" dirty="0"/>
              <a:t>their chances of survival. An adult African Bush Elephant can drink up to 50 gallons of water every day, and is able to take 1.5 gallons of water into their trunks </a:t>
            </a:r>
            <a:r>
              <a:rPr lang="en-US" dirty="0" smtClean="0"/>
              <a:t>at time</a:t>
            </a:r>
            <a:r>
              <a:rPr lang="en-US" dirty="0"/>
              <a:t>.</a:t>
            </a:r>
          </a:p>
        </p:txBody>
      </p:sp>
    </p:spTree>
    <p:extLst>
      <p:ext uri="{BB962C8B-B14F-4D97-AF65-F5344CB8AC3E}">
        <p14:creationId xmlns:p14="http://schemas.microsoft.com/office/powerpoint/2010/main" val="285179643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1785</TotalTime>
  <Words>149</Words>
  <Application>Microsoft Office PowerPoint</Application>
  <PresentationFormat>On-screen Show (4:3)</PresentationFormat>
  <Paragraphs>38</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Civic</vt:lpstr>
      <vt:lpstr>African Bush Elephant</vt:lpstr>
      <vt:lpstr>PowerPoint Presentation</vt:lpstr>
      <vt:lpstr>PowerPoint Presentation</vt:lpstr>
      <vt:lpstr>Habitat</vt:lpstr>
      <vt:lpstr>Food Source</vt:lpstr>
      <vt:lpstr>Reproduction</vt:lpstr>
      <vt:lpstr>Endangered or Extinct Status</vt:lpstr>
      <vt:lpstr>Current Population</vt:lpstr>
      <vt:lpstr>     Unique Facts </vt:lpstr>
      <vt:lpstr>African Bush Elephant</vt:lpstr>
      <vt:lpstr>African Bush Elephant</vt:lpstr>
      <vt:lpstr>References</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African Bush Elephant</dc:title>
  <dc:creator>SHARETHA CRAWFORD</dc:creator>
  <cp:lastModifiedBy>sc31</cp:lastModifiedBy>
  <cp:revision>12</cp:revision>
  <dcterms:created xsi:type="dcterms:W3CDTF">2013-04-30T19:33:02Z</dcterms:created>
  <dcterms:modified xsi:type="dcterms:W3CDTF">2014-03-09T23:46:36Z</dcterms:modified>
</cp:coreProperties>
</file>