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65" r:id="rId3"/>
    <p:sldId id="259" r:id="rId4"/>
    <p:sldId id="258" r:id="rId5"/>
    <p:sldId id="260" r:id="rId6"/>
    <p:sldId id="261" r:id="rId7"/>
    <p:sldId id="263" r:id="rId8"/>
    <p:sldId id="264" r:id="rId9"/>
    <p:sldId id="262" r:id="rId10"/>
    <p:sldId id="266"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5" autoAdjust="0"/>
    <p:restoredTop sz="94660"/>
  </p:normalViewPr>
  <p:slideViewPr>
    <p:cSldViewPr>
      <p:cViewPr varScale="1">
        <p:scale>
          <a:sx n="92" d="100"/>
          <a:sy n="92" d="100"/>
        </p:scale>
        <p:origin x="-1434" y="-1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0A2B9E0-0E9D-4085-8F87-7491C1F56483}" type="datetimeFigureOut">
              <a:rPr lang="en-US" smtClean="0"/>
              <a:t>3/9/2014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66E08A9-0F0A-4F17-90BB-238015C4EE2C}"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A2B9E0-0E9D-4085-8F87-7491C1F56483}"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A2B9E0-0E9D-4085-8F87-7491C1F56483}"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0A2B9E0-0E9D-4085-8F87-7491C1F56483}"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0A2B9E0-0E9D-4085-8F87-7491C1F56483}"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6E08A9-0F0A-4F17-90BB-238015C4EE2C}"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0A2B9E0-0E9D-4085-8F87-7491C1F56483}"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0A2B9E0-0E9D-4085-8F87-7491C1F56483}" type="datetimeFigureOut">
              <a:rPr lang="en-US" smtClean="0"/>
              <a:t>3/9/2014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0A2B9E0-0E9D-4085-8F87-7491C1F56483}" type="datetimeFigureOut">
              <a:rPr lang="en-US" smtClean="0"/>
              <a:t>3/9/2014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A2B9E0-0E9D-4085-8F87-7491C1F56483}" type="datetimeFigureOut">
              <a:rPr lang="en-US" smtClean="0"/>
              <a:t>3/9/2014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0A2B9E0-0E9D-4085-8F87-7491C1F56483}"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6E08A9-0F0A-4F17-90BB-238015C4EE2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0A2B9E0-0E9D-4085-8F87-7491C1F56483}"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66E08A9-0F0A-4F17-90BB-238015C4EE2C}"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0A2B9E0-0E9D-4085-8F87-7491C1F56483}" type="datetimeFigureOut">
              <a:rPr lang="en-US" smtClean="0"/>
              <a:t>3/9/2014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66E08A9-0F0A-4F17-90BB-238015C4EE2C}"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9144000" cy="1470025"/>
          </a:xfrm>
        </p:spPr>
        <p:txBody>
          <a:bodyPr/>
          <a:lstStyle/>
          <a:p>
            <a:r>
              <a:rPr lang="en-US" dirty="0" smtClean="0"/>
              <a:t>Aquatic Biomes</a:t>
            </a:r>
            <a:endParaRPr lang="en-US" dirty="0"/>
          </a:p>
        </p:txBody>
      </p:sp>
      <p:sp>
        <p:nvSpPr>
          <p:cNvPr id="3" name="Subtitle 2"/>
          <p:cNvSpPr>
            <a:spLocks noGrp="1"/>
          </p:cNvSpPr>
          <p:nvPr>
            <p:ph type="subTitle" idx="1"/>
          </p:nvPr>
        </p:nvSpPr>
        <p:spPr>
          <a:xfrm>
            <a:off x="1172" y="1219200"/>
            <a:ext cx="9144000" cy="1752600"/>
          </a:xfrm>
        </p:spPr>
        <p:txBody>
          <a:bodyPr/>
          <a:lstStyle/>
          <a:p>
            <a:r>
              <a:rPr lang="en-US" dirty="0" smtClean="0"/>
              <a:t>Coral Reefs</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676400"/>
            <a:ext cx="5706102" cy="3767723"/>
          </a:xfrm>
          <a:prstGeom prst="rect">
            <a:avLst/>
          </a:prstGeom>
        </p:spPr>
      </p:pic>
      <p:sp>
        <p:nvSpPr>
          <p:cNvPr id="6" name="TextBox 5"/>
          <p:cNvSpPr txBox="1"/>
          <p:nvPr/>
        </p:nvSpPr>
        <p:spPr>
          <a:xfrm>
            <a:off x="2033154" y="5780809"/>
            <a:ext cx="5405751" cy="369332"/>
          </a:xfrm>
          <a:prstGeom prst="rect">
            <a:avLst/>
          </a:prstGeom>
          <a:noFill/>
        </p:spPr>
        <p:txBody>
          <a:bodyPr wrap="square" rtlCol="0">
            <a:spAutoFit/>
          </a:bodyPr>
          <a:lstStyle/>
          <a:p>
            <a:r>
              <a:rPr lang="en-US" dirty="0" smtClean="0"/>
              <a:t>Shan </a:t>
            </a:r>
            <a:r>
              <a:rPr lang="en-US" dirty="0" err="1" smtClean="0"/>
              <a:t>Sayeed</a:t>
            </a:r>
            <a:r>
              <a:rPr lang="en-US" dirty="0" smtClean="0"/>
              <a:t>, </a:t>
            </a:r>
            <a:r>
              <a:rPr lang="en-US" dirty="0" err="1" smtClean="0"/>
              <a:t>Taric</a:t>
            </a:r>
            <a:r>
              <a:rPr lang="en-US" dirty="0" smtClean="0"/>
              <a:t> Johnson and </a:t>
            </a:r>
            <a:r>
              <a:rPr lang="en-US" dirty="0" err="1" smtClean="0"/>
              <a:t>Zatreona</a:t>
            </a:r>
            <a:r>
              <a:rPr lang="en-US" dirty="0" smtClean="0"/>
              <a:t> Walton </a:t>
            </a:r>
            <a:endParaRPr lang="en-US" dirty="0"/>
          </a:p>
        </p:txBody>
      </p:sp>
    </p:spTree>
    <p:extLst>
      <p:ext uri="{BB962C8B-B14F-4D97-AF65-F5344CB8AC3E}">
        <p14:creationId xmlns:p14="http://schemas.microsoft.com/office/powerpoint/2010/main" val="14069079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pPr marL="0" indent="-457200">
              <a:spcBef>
                <a:spcPts val="0"/>
              </a:spcBef>
              <a:buNone/>
            </a:pPr>
            <a:r>
              <a:rPr lang="en-US" sz="1600" dirty="0" smtClean="0"/>
              <a:t>NOAA (2006). </a:t>
            </a:r>
            <a:r>
              <a:rPr lang="en-US" sz="1600" dirty="0"/>
              <a:t>Why are coral reefs so important? [Web log message]. Retrieved from </a:t>
            </a:r>
            <a:r>
              <a:rPr lang="en-US" sz="1600" dirty="0" smtClean="0"/>
              <a:t>  </a:t>
            </a:r>
          </a:p>
          <a:p>
            <a:pPr marL="0" indent="-457200">
              <a:spcBef>
                <a:spcPts val="0"/>
              </a:spcBef>
              <a:buNone/>
            </a:pPr>
            <a:r>
              <a:rPr lang="en-US" sz="1600" dirty="0"/>
              <a:t> </a:t>
            </a:r>
            <a:r>
              <a:rPr lang="en-US" sz="1600" dirty="0" smtClean="0"/>
              <a:t>        http</a:t>
            </a:r>
            <a:r>
              <a:rPr lang="en-US" sz="1600" dirty="0"/>
              <a:t>://celebrating200years.noaa.gov/foundations/coral/side.html</a:t>
            </a:r>
            <a:endParaRPr lang="en-US" sz="1600" dirty="0" smtClean="0"/>
          </a:p>
          <a:p>
            <a:pPr marL="0" indent="-457200">
              <a:spcBef>
                <a:spcPts val="0"/>
              </a:spcBef>
              <a:buNone/>
            </a:pPr>
            <a:endParaRPr lang="en-US" sz="1600" dirty="0"/>
          </a:p>
          <a:p>
            <a:pPr marL="0" indent="-457200">
              <a:spcBef>
                <a:spcPts val="0"/>
              </a:spcBef>
              <a:buNone/>
            </a:pPr>
            <a:r>
              <a:rPr lang="en-US" sz="1600" dirty="0" smtClean="0"/>
              <a:t>Stephanie</a:t>
            </a:r>
            <a:r>
              <a:rPr lang="en-US" sz="1600" dirty="0"/>
              <a:t>, P. (</a:t>
            </a:r>
            <a:r>
              <a:rPr lang="en-US" sz="1600" dirty="0" err="1"/>
              <a:t>n.d</a:t>
            </a:r>
            <a:r>
              <a:rPr lang="en-US" sz="1600" dirty="0" err="1" smtClean="0"/>
              <a:t>.</a:t>
            </a:r>
            <a:r>
              <a:rPr lang="en-US" sz="1600" dirty="0" smtClean="0"/>
              <a:t>). </a:t>
            </a:r>
            <a:r>
              <a:rPr lang="en-US" sz="1600" i="1" dirty="0" smtClean="0"/>
              <a:t>The aquatic biome</a:t>
            </a:r>
            <a:r>
              <a:rPr lang="en-US" sz="1600" dirty="0" smtClean="0"/>
              <a:t>. </a:t>
            </a:r>
            <a:r>
              <a:rPr lang="en-US" sz="1600" dirty="0"/>
              <a:t>Retrieved </a:t>
            </a:r>
            <a:r>
              <a:rPr lang="en-US" sz="1600" dirty="0" smtClean="0"/>
              <a:t>from    </a:t>
            </a:r>
          </a:p>
          <a:p>
            <a:pPr marL="0" indent="-457200">
              <a:spcBef>
                <a:spcPts val="0"/>
              </a:spcBef>
              <a:buNone/>
            </a:pPr>
            <a:r>
              <a:rPr lang="en-US" sz="1600" dirty="0"/>
              <a:t> </a:t>
            </a:r>
            <a:r>
              <a:rPr lang="en-US" sz="1600" dirty="0" smtClean="0"/>
              <a:t>        http</a:t>
            </a:r>
            <a:r>
              <a:rPr lang="en-US" sz="1600" dirty="0"/>
              <a:t>://</a:t>
            </a:r>
            <a:r>
              <a:rPr lang="en-US" sz="1600" dirty="0" smtClean="0"/>
              <a:t>www.ucmp.berkeley.edu/glossary/gloss5/biome/aquatic.html.</a:t>
            </a:r>
            <a:endParaRPr lang="en-US" sz="1600" dirty="0"/>
          </a:p>
        </p:txBody>
      </p:sp>
    </p:spTree>
    <p:extLst>
      <p:ext uri="{BB962C8B-B14F-4D97-AF65-F5344CB8AC3E}">
        <p14:creationId xmlns:p14="http://schemas.microsoft.com/office/powerpoint/2010/main" val="24890452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a:bodyPr>
          <a:lstStyle/>
          <a:p>
            <a:pPr marL="0" indent="0" algn="ctr">
              <a:buNone/>
            </a:pPr>
            <a:r>
              <a:rPr lang="en-US" dirty="0"/>
              <a:t>Coral reefs </a:t>
            </a:r>
            <a:r>
              <a:rPr lang="en-US" dirty="0" smtClean="0"/>
              <a:t>can typically be found in warm,  </a:t>
            </a:r>
            <a:r>
              <a:rPr lang="en-US" dirty="0"/>
              <a:t>shallow waters. </a:t>
            </a:r>
            <a:r>
              <a:rPr lang="en-US" dirty="0" smtClean="0"/>
              <a:t>Corals </a:t>
            </a:r>
            <a:r>
              <a:rPr lang="en-US" dirty="0"/>
              <a:t>are interesting </a:t>
            </a:r>
            <a:r>
              <a:rPr lang="en-US" dirty="0" smtClean="0"/>
              <a:t>because </a:t>
            </a:r>
            <a:r>
              <a:rPr lang="en-US" dirty="0"/>
              <a:t>they consist of both algae </a:t>
            </a:r>
            <a:r>
              <a:rPr lang="en-US" dirty="0" smtClean="0"/>
              <a:t>and </a:t>
            </a:r>
            <a:r>
              <a:rPr lang="en-US" dirty="0"/>
              <a:t>tissues of animal polyp. </a:t>
            </a:r>
            <a:endParaRPr lang="en-US" dirty="0" smtClean="0"/>
          </a:p>
          <a:p>
            <a:pPr marL="0" indent="0" algn="ctr">
              <a:buNone/>
            </a:pPr>
            <a:r>
              <a:rPr lang="en-US" dirty="0" smtClean="0"/>
              <a:t>The waters that coral reefs reside in tend </a:t>
            </a:r>
            <a:r>
              <a:rPr lang="en-US" dirty="0"/>
              <a:t>to be nutritionally </a:t>
            </a:r>
            <a:r>
              <a:rPr lang="en-US" dirty="0" smtClean="0"/>
              <a:t>poor. Therefore, corals must obtain </a:t>
            </a:r>
            <a:r>
              <a:rPr lang="en-US" dirty="0"/>
              <a:t>nutrients through the algae via photosynthesis and also by extending tentacles to obtain plankton from the water. </a:t>
            </a:r>
            <a:endParaRPr lang="en-US" dirty="0" smtClean="0"/>
          </a:p>
        </p:txBody>
      </p:sp>
    </p:spTree>
    <p:extLst>
      <p:ext uri="{BB962C8B-B14F-4D97-AF65-F5344CB8AC3E}">
        <p14:creationId xmlns:p14="http://schemas.microsoft.com/office/powerpoint/2010/main" val="2689421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Abiotic Factors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 order for photosynthesis to take place in the coral’s tissues, an adequate amount of light must be present. </a:t>
            </a:r>
            <a:endParaRPr lang="en-US" dirty="0"/>
          </a:p>
          <a:p>
            <a:r>
              <a:rPr lang="en-US" dirty="0" smtClean="0"/>
              <a:t>Corals cannot settle and grow on soft sediment, therefore a </a:t>
            </a:r>
            <a:r>
              <a:rPr lang="en-US" dirty="0"/>
              <a:t>hard substrate is </a:t>
            </a:r>
            <a:r>
              <a:rPr lang="en-US" dirty="0" smtClean="0"/>
              <a:t>essential </a:t>
            </a:r>
            <a:r>
              <a:rPr lang="en-US" dirty="0"/>
              <a:t>for the corals to settle </a:t>
            </a:r>
            <a:r>
              <a:rPr lang="en-US" dirty="0" smtClean="0"/>
              <a:t>on.</a:t>
            </a:r>
            <a:endParaRPr lang="en-US" dirty="0"/>
          </a:p>
          <a:p>
            <a:r>
              <a:rPr lang="en-US" dirty="0" smtClean="0"/>
              <a:t>If corals are exposed to high irradiance, waves </a:t>
            </a:r>
            <a:r>
              <a:rPr lang="en-US" dirty="0"/>
              <a:t>can cool </a:t>
            </a:r>
            <a:r>
              <a:rPr lang="en-US" dirty="0" smtClean="0"/>
              <a:t>them down.</a:t>
            </a:r>
            <a:endParaRPr lang="en-US" dirty="0"/>
          </a:p>
          <a:p>
            <a:r>
              <a:rPr lang="en-US" dirty="0"/>
              <a:t>Sedimentation is necessary to develop coral reefs by filling in the gaps between corals</a:t>
            </a:r>
            <a:r>
              <a:rPr lang="en-US" dirty="0" smtClean="0"/>
              <a:t>.</a:t>
            </a:r>
            <a:endParaRPr lang="en-US" dirty="0"/>
          </a:p>
          <a:p>
            <a:r>
              <a:rPr lang="en-US" dirty="0" smtClean="0"/>
              <a:t>Corals do not typically live in cold or extreme temperatures because the temperature affects </a:t>
            </a:r>
            <a:r>
              <a:rPr lang="en-US" dirty="0"/>
              <a:t>the living tissue of the corals. </a:t>
            </a:r>
          </a:p>
        </p:txBody>
      </p:sp>
    </p:spTree>
    <p:extLst>
      <p:ext uri="{BB962C8B-B14F-4D97-AF65-F5344CB8AC3E}">
        <p14:creationId xmlns:p14="http://schemas.microsoft.com/office/powerpoint/2010/main" val="6872266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Animals of the Reef</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24515" y="2509044"/>
            <a:ext cx="2906712" cy="145335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43600" y="1143000"/>
            <a:ext cx="2895600" cy="1394178"/>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38800" y="3962400"/>
            <a:ext cx="2895600" cy="1447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0600" y="4665518"/>
            <a:ext cx="3390900" cy="1695450"/>
          </a:xfrm>
          <a:prstGeom prst="rect">
            <a:avLst/>
          </a:prstGeom>
        </p:spPr>
      </p:pic>
      <p:sp>
        <p:nvSpPr>
          <p:cNvPr id="8" name="TextBox 7"/>
          <p:cNvSpPr txBox="1"/>
          <p:nvPr/>
        </p:nvSpPr>
        <p:spPr>
          <a:xfrm>
            <a:off x="6623756" y="704773"/>
            <a:ext cx="1905000" cy="369332"/>
          </a:xfrm>
          <a:prstGeom prst="rect">
            <a:avLst/>
          </a:prstGeom>
          <a:noFill/>
        </p:spPr>
        <p:txBody>
          <a:bodyPr wrap="square" rtlCol="0">
            <a:spAutoFit/>
          </a:bodyPr>
          <a:lstStyle/>
          <a:p>
            <a:r>
              <a:rPr lang="en-US" dirty="0" smtClean="0"/>
              <a:t>Dwarf Seahorse</a:t>
            </a:r>
            <a:endParaRPr lang="en-US" dirty="0"/>
          </a:p>
        </p:txBody>
      </p:sp>
      <p:sp>
        <p:nvSpPr>
          <p:cNvPr id="9" name="TextBox 8"/>
          <p:cNvSpPr txBox="1"/>
          <p:nvPr/>
        </p:nvSpPr>
        <p:spPr>
          <a:xfrm>
            <a:off x="838200" y="2167846"/>
            <a:ext cx="2590800" cy="369332"/>
          </a:xfrm>
          <a:prstGeom prst="rect">
            <a:avLst/>
          </a:prstGeom>
          <a:noFill/>
        </p:spPr>
        <p:txBody>
          <a:bodyPr wrap="square" rtlCol="0">
            <a:spAutoFit/>
          </a:bodyPr>
          <a:lstStyle/>
          <a:p>
            <a:r>
              <a:rPr lang="en-US" dirty="0" smtClean="0"/>
              <a:t>Anemone</a:t>
            </a:r>
            <a:endParaRPr lang="en-US" dirty="0"/>
          </a:p>
        </p:txBody>
      </p:sp>
      <p:sp>
        <p:nvSpPr>
          <p:cNvPr id="10" name="TextBox 9"/>
          <p:cNvSpPr txBox="1"/>
          <p:nvPr/>
        </p:nvSpPr>
        <p:spPr>
          <a:xfrm>
            <a:off x="1752600" y="4291305"/>
            <a:ext cx="2362200" cy="369332"/>
          </a:xfrm>
          <a:prstGeom prst="rect">
            <a:avLst/>
          </a:prstGeom>
          <a:noFill/>
        </p:spPr>
        <p:txBody>
          <a:bodyPr wrap="square" rtlCol="0">
            <a:spAutoFit/>
          </a:bodyPr>
          <a:lstStyle/>
          <a:p>
            <a:r>
              <a:rPr lang="en-US" dirty="0" err="1" smtClean="0"/>
              <a:t>Pharoah</a:t>
            </a:r>
            <a:r>
              <a:rPr lang="en-US" dirty="0" smtClean="0"/>
              <a:t> Cuttlefish</a:t>
            </a:r>
            <a:endParaRPr lang="en-US" dirty="0"/>
          </a:p>
        </p:txBody>
      </p:sp>
      <p:sp>
        <p:nvSpPr>
          <p:cNvPr id="11" name="TextBox 10"/>
          <p:cNvSpPr txBox="1"/>
          <p:nvPr/>
        </p:nvSpPr>
        <p:spPr>
          <a:xfrm>
            <a:off x="6172200" y="3549134"/>
            <a:ext cx="1981200" cy="369332"/>
          </a:xfrm>
          <a:prstGeom prst="rect">
            <a:avLst/>
          </a:prstGeom>
          <a:noFill/>
        </p:spPr>
        <p:txBody>
          <a:bodyPr wrap="square" rtlCol="0">
            <a:spAutoFit/>
          </a:bodyPr>
          <a:lstStyle/>
          <a:p>
            <a:r>
              <a:rPr lang="en-US" dirty="0" smtClean="0"/>
              <a:t>Epaulette Shark</a:t>
            </a:r>
            <a:endParaRPr lang="en-US" dirty="0"/>
          </a:p>
        </p:txBody>
      </p:sp>
      <p:sp>
        <p:nvSpPr>
          <p:cNvPr id="12" name="TextBox 11"/>
          <p:cNvSpPr txBox="1"/>
          <p:nvPr/>
        </p:nvSpPr>
        <p:spPr>
          <a:xfrm>
            <a:off x="6477000" y="5638800"/>
            <a:ext cx="1676400" cy="369332"/>
          </a:xfrm>
          <a:prstGeom prst="rect">
            <a:avLst/>
          </a:prstGeom>
          <a:noFill/>
        </p:spPr>
        <p:txBody>
          <a:bodyPr wrap="square" rtlCol="0">
            <a:spAutoFit/>
          </a:bodyPr>
          <a:lstStyle/>
          <a:p>
            <a:r>
              <a:rPr lang="en-US" dirty="0" smtClean="0"/>
              <a:t>Carnivore </a:t>
            </a:r>
            <a:endParaRPr lang="en-US" dirty="0"/>
          </a:p>
        </p:txBody>
      </p:sp>
      <p:sp>
        <p:nvSpPr>
          <p:cNvPr id="13" name="TextBox 12"/>
          <p:cNvSpPr txBox="1"/>
          <p:nvPr/>
        </p:nvSpPr>
        <p:spPr>
          <a:xfrm>
            <a:off x="2448791" y="6444734"/>
            <a:ext cx="2438400" cy="369332"/>
          </a:xfrm>
          <a:prstGeom prst="rect">
            <a:avLst/>
          </a:prstGeom>
          <a:noFill/>
        </p:spPr>
        <p:txBody>
          <a:bodyPr wrap="square" rtlCol="0">
            <a:spAutoFit/>
          </a:bodyPr>
          <a:lstStyle/>
          <a:p>
            <a:r>
              <a:rPr lang="en-US" dirty="0" smtClean="0"/>
              <a:t>Omnivore </a:t>
            </a:r>
            <a:endParaRPr lang="en-US" dirty="0"/>
          </a:p>
        </p:txBody>
      </p:sp>
      <p:sp>
        <p:nvSpPr>
          <p:cNvPr id="14" name="TextBox 13"/>
          <p:cNvSpPr txBox="1"/>
          <p:nvPr/>
        </p:nvSpPr>
        <p:spPr>
          <a:xfrm>
            <a:off x="2705100" y="2167846"/>
            <a:ext cx="1676400" cy="369332"/>
          </a:xfrm>
          <a:prstGeom prst="rect">
            <a:avLst/>
          </a:prstGeom>
          <a:noFill/>
        </p:spPr>
        <p:txBody>
          <a:bodyPr wrap="square" rtlCol="0">
            <a:spAutoFit/>
          </a:bodyPr>
          <a:lstStyle/>
          <a:p>
            <a:r>
              <a:rPr lang="en-US" dirty="0" smtClean="0"/>
              <a:t>Herbivore</a:t>
            </a:r>
            <a:endParaRPr lang="en-US" dirty="0"/>
          </a:p>
        </p:txBody>
      </p:sp>
      <p:sp>
        <p:nvSpPr>
          <p:cNvPr id="15" name="TextBox 14"/>
          <p:cNvSpPr txBox="1"/>
          <p:nvPr/>
        </p:nvSpPr>
        <p:spPr>
          <a:xfrm>
            <a:off x="6705600" y="2537178"/>
            <a:ext cx="1828800" cy="369332"/>
          </a:xfrm>
          <a:prstGeom prst="rect">
            <a:avLst/>
          </a:prstGeom>
          <a:noFill/>
        </p:spPr>
        <p:txBody>
          <a:bodyPr wrap="square" rtlCol="0">
            <a:spAutoFit/>
          </a:bodyPr>
          <a:lstStyle/>
          <a:p>
            <a:r>
              <a:rPr lang="en-US" dirty="0" smtClean="0"/>
              <a:t>Herbivore</a:t>
            </a:r>
            <a:endParaRPr lang="en-US" dirty="0"/>
          </a:p>
        </p:txBody>
      </p:sp>
    </p:spTree>
    <p:extLst>
      <p:ext uri="{BB962C8B-B14F-4D97-AF65-F5344CB8AC3E}">
        <p14:creationId xmlns:p14="http://schemas.microsoft.com/office/powerpoint/2010/main" val="26094120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Plants of the Reef</a:t>
            </a:r>
            <a:endParaRPr lang="en-US" dirty="0"/>
          </a:p>
        </p:txBody>
      </p:sp>
      <p:sp>
        <p:nvSpPr>
          <p:cNvPr id="6" name="TextBox 5"/>
          <p:cNvSpPr txBox="1"/>
          <p:nvPr/>
        </p:nvSpPr>
        <p:spPr>
          <a:xfrm>
            <a:off x="7772400" y="4267200"/>
            <a:ext cx="1371600" cy="369332"/>
          </a:xfrm>
          <a:prstGeom prst="rect">
            <a:avLst/>
          </a:prstGeom>
          <a:noFill/>
        </p:spPr>
        <p:txBody>
          <a:bodyPr wrap="square" rtlCol="0">
            <a:spAutoFit/>
          </a:bodyPr>
          <a:lstStyle/>
          <a:p>
            <a:r>
              <a:rPr lang="en-US" dirty="0" smtClean="0"/>
              <a:t>Brain Coral</a:t>
            </a:r>
            <a:endParaRPr lang="en-US" dirty="0"/>
          </a:p>
        </p:txBody>
      </p:sp>
      <p:sp>
        <p:nvSpPr>
          <p:cNvPr id="7" name="TextBox 6"/>
          <p:cNvSpPr txBox="1"/>
          <p:nvPr/>
        </p:nvSpPr>
        <p:spPr>
          <a:xfrm>
            <a:off x="7239000" y="3276600"/>
            <a:ext cx="1752600" cy="369332"/>
          </a:xfrm>
          <a:prstGeom prst="rect">
            <a:avLst/>
          </a:prstGeom>
          <a:noFill/>
        </p:spPr>
        <p:txBody>
          <a:bodyPr wrap="square" rtlCol="0">
            <a:spAutoFit/>
          </a:bodyPr>
          <a:lstStyle/>
          <a:p>
            <a:r>
              <a:rPr lang="en-US" dirty="0" err="1" smtClean="0"/>
              <a:t>Staghorn</a:t>
            </a:r>
            <a:r>
              <a:rPr lang="en-US" dirty="0" smtClean="0"/>
              <a:t> Coral </a:t>
            </a:r>
            <a:endParaRPr lang="en-US" dirty="0"/>
          </a:p>
        </p:txBody>
      </p:sp>
      <p:sp>
        <p:nvSpPr>
          <p:cNvPr id="3" name="Rectangle 2"/>
          <p:cNvSpPr/>
          <p:nvPr/>
        </p:nvSpPr>
        <p:spPr>
          <a:xfrm>
            <a:off x="1806221" y="5517159"/>
            <a:ext cx="1466812" cy="369332"/>
          </a:xfrm>
          <a:prstGeom prst="rect">
            <a:avLst/>
          </a:prstGeom>
        </p:spPr>
        <p:txBody>
          <a:bodyPr wrap="none">
            <a:spAutoFit/>
          </a:bodyPr>
          <a:lstStyle/>
          <a:p>
            <a:r>
              <a:rPr lang="en-US" dirty="0" smtClean="0"/>
              <a:t>Pillar    Coral</a:t>
            </a:r>
            <a:endParaRPr lang="en-US"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820" y="2176608"/>
            <a:ext cx="3847615" cy="3340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36393" y="1414827"/>
            <a:ext cx="2824163" cy="1875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2084" y="4673221"/>
            <a:ext cx="4581916" cy="2057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69380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Coral Reef Food Web</a:t>
            </a:r>
            <a:endParaRPr lang="en-US"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2253"/>
          <a:stretch/>
        </p:blipFill>
        <p:spPr bwMode="auto">
          <a:xfrm>
            <a:off x="1219200" y="2017889"/>
            <a:ext cx="6196012" cy="4353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29937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Predator/Prey Relationship</a:t>
            </a:r>
            <a:endParaRPr lang="en-US" dirty="0"/>
          </a:p>
        </p:txBody>
      </p:sp>
      <p:sp>
        <p:nvSpPr>
          <p:cNvPr id="3" name="Content Placeholder 2"/>
          <p:cNvSpPr>
            <a:spLocks noGrp="1"/>
          </p:cNvSpPr>
          <p:nvPr>
            <p:ph idx="1"/>
          </p:nvPr>
        </p:nvSpPr>
        <p:spPr/>
        <p:txBody>
          <a:bodyPr>
            <a:normAutofit/>
          </a:bodyPr>
          <a:lstStyle/>
          <a:p>
            <a:pPr marL="0" indent="0">
              <a:buNone/>
            </a:pPr>
            <a:endParaRPr lang="en-US" dirty="0"/>
          </a:p>
          <a:p>
            <a:r>
              <a:rPr lang="en-US" dirty="0"/>
              <a:t>Trevally (fish) -&gt; Prey </a:t>
            </a:r>
            <a:r>
              <a:rPr lang="en-US" dirty="0" smtClean="0"/>
              <a:t>fish		(parasitism)</a:t>
            </a:r>
            <a:endParaRPr lang="en-US" dirty="0"/>
          </a:p>
          <a:p>
            <a:r>
              <a:rPr lang="en-US" dirty="0" smtClean="0"/>
              <a:t>Tiger </a:t>
            </a:r>
            <a:r>
              <a:rPr lang="en-US" dirty="0"/>
              <a:t>shark -&gt; Sea </a:t>
            </a:r>
            <a:r>
              <a:rPr lang="en-US" dirty="0" smtClean="0"/>
              <a:t>turtle		(parasitism)</a:t>
            </a:r>
            <a:endParaRPr lang="en-US" dirty="0"/>
          </a:p>
          <a:p>
            <a:r>
              <a:rPr lang="en-US" dirty="0"/>
              <a:t>Sea slug -&gt; Sea </a:t>
            </a:r>
            <a:r>
              <a:rPr lang="en-US" dirty="0" smtClean="0"/>
              <a:t>sponge			(mutualism)</a:t>
            </a:r>
            <a:endParaRPr lang="en-US" dirty="0"/>
          </a:p>
          <a:p>
            <a:r>
              <a:rPr lang="en-US" dirty="0"/>
              <a:t>Barracuda -&gt; Parrotfish -&gt; </a:t>
            </a:r>
            <a:r>
              <a:rPr lang="en-US" dirty="0" smtClean="0"/>
              <a:t>Algae	(commensalism)</a:t>
            </a:r>
            <a:endParaRPr lang="en-US" dirty="0"/>
          </a:p>
          <a:p>
            <a:r>
              <a:rPr lang="en-US" dirty="0"/>
              <a:t>Butterflyfish -&gt; Sea anemone </a:t>
            </a:r>
            <a:r>
              <a:rPr lang="en-US" dirty="0" smtClean="0"/>
              <a:t>		(parasitism)</a:t>
            </a:r>
            <a:endParaRPr lang="en-US" dirty="0"/>
          </a:p>
        </p:txBody>
      </p:sp>
    </p:spTree>
    <p:extLst>
      <p:ext uri="{BB962C8B-B14F-4D97-AF65-F5344CB8AC3E}">
        <p14:creationId xmlns:p14="http://schemas.microsoft.com/office/powerpoint/2010/main" val="5828644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Endangered Species</a:t>
            </a:r>
            <a:endParaRPr lang="en-US" dirty="0"/>
          </a:p>
        </p:txBody>
      </p:sp>
      <p:sp>
        <p:nvSpPr>
          <p:cNvPr id="3" name="Content Placeholder 2"/>
          <p:cNvSpPr>
            <a:spLocks noGrp="1"/>
          </p:cNvSpPr>
          <p:nvPr>
            <p:ph idx="1"/>
          </p:nvPr>
        </p:nvSpPr>
        <p:spPr>
          <a:xfrm>
            <a:off x="457200" y="1935480"/>
            <a:ext cx="8229600" cy="4693920"/>
          </a:xfrm>
        </p:spPr>
        <p:txBody>
          <a:bodyPr/>
          <a:lstStyle/>
          <a:p>
            <a:pPr marL="0" indent="0">
              <a:buNone/>
            </a:pPr>
            <a:r>
              <a:rPr lang="en-US" dirty="0" smtClean="0"/>
              <a:t>  Leatherback Turtle		Hawksbill Turtle</a:t>
            </a:r>
          </a:p>
          <a:p>
            <a:pPr marL="0" indent="0">
              <a:buNone/>
            </a:pPr>
            <a:endParaRPr lang="en-US" dirty="0"/>
          </a:p>
          <a:p>
            <a:pPr marL="0" indent="0">
              <a:buNone/>
            </a:pPr>
            <a:endParaRPr lang="en-US" dirty="0" smtClean="0"/>
          </a:p>
          <a:p>
            <a:endParaRPr lang="en-US" dirty="0"/>
          </a:p>
          <a:p>
            <a:pPr lvl="8"/>
            <a:endParaRPr lang="en-US" dirty="0" smtClean="0"/>
          </a:p>
          <a:p>
            <a:pPr marL="0" indent="0">
              <a:buNone/>
            </a:pPr>
            <a:r>
              <a:rPr lang="en-US" dirty="0" smtClean="0"/>
              <a:t>       Elkhorn Coral</a:t>
            </a:r>
            <a:r>
              <a:rPr lang="en-US" dirty="0"/>
              <a:t>	</a:t>
            </a:r>
            <a:r>
              <a:rPr lang="en-US" dirty="0" smtClean="0"/>
              <a:t>	       West </a:t>
            </a:r>
            <a:r>
              <a:rPr lang="en-US" dirty="0"/>
              <a:t>Indian </a:t>
            </a:r>
            <a:r>
              <a:rPr lang="en-US" dirty="0" smtClean="0"/>
              <a:t>Manatee</a:t>
            </a:r>
          </a:p>
          <a:p>
            <a:endParaRPr lang="en-US" dirty="0" smtClean="0"/>
          </a:p>
          <a:p>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1" y="2438401"/>
            <a:ext cx="1981200"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2438400"/>
            <a:ext cx="2571750"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165" y="4495800"/>
            <a:ext cx="3318871" cy="2209800"/>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4610417"/>
            <a:ext cx="3645585" cy="1980566"/>
          </a:xfrm>
          <a:prstGeom prst="rect">
            <a:avLst/>
          </a:prstGeom>
        </p:spPr>
      </p:pic>
    </p:spTree>
    <p:extLst>
      <p:ext uri="{BB962C8B-B14F-4D97-AF65-F5344CB8AC3E}">
        <p14:creationId xmlns:p14="http://schemas.microsoft.com/office/powerpoint/2010/main" val="132354437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Global Impact</a:t>
            </a:r>
            <a:endParaRPr lang="en-US" dirty="0"/>
          </a:p>
        </p:txBody>
      </p:sp>
      <p:sp>
        <p:nvSpPr>
          <p:cNvPr id="3" name="Content Placeholder 2"/>
          <p:cNvSpPr>
            <a:spLocks noGrp="1"/>
          </p:cNvSpPr>
          <p:nvPr>
            <p:ph idx="1"/>
          </p:nvPr>
        </p:nvSpPr>
        <p:spPr/>
        <p:txBody>
          <a:bodyPr>
            <a:normAutofit/>
          </a:bodyPr>
          <a:lstStyle/>
          <a:p>
            <a:pPr marL="0" indent="0">
              <a:buNone/>
            </a:pPr>
            <a:r>
              <a:rPr lang="en-US" sz="2000" dirty="0"/>
              <a:t>The warmer air and ocean surface temperatures brought on by climate change impact corals and alter coral reef communities by prompting coral bleaching events and altering ocean chemistry. These impacts affect corals and the many organisms that use coral reefs as habitat. </a:t>
            </a:r>
            <a:endParaRPr lang="en-US" sz="2000" dirty="0" smtClean="0"/>
          </a:p>
          <a:p>
            <a:pPr marL="0" indent="0">
              <a:buNone/>
            </a:pPr>
            <a:r>
              <a:rPr lang="en-US" sz="2000" dirty="0" smtClean="0"/>
              <a:t>Warmer </a:t>
            </a:r>
            <a:r>
              <a:rPr lang="en-US" sz="2000" dirty="0"/>
              <a:t>water temperatures brought on by climate change stress corals because they are very sensitive to changes in temperature. If water temperatures stay higher than usual for many weeks, the zooxanthellae they depend on for some of their food leave their tissue. Without zooxanthellae, corals turn white because zooxanthellae give corals their color. White, unhealthy corals are called bleached. Bleached corals are weak and less able to combat disease.</a:t>
            </a:r>
          </a:p>
        </p:txBody>
      </p:sp>
    </p:spTree>
    <p:extLst>
      <p:ext uri="{BB962C8B-B14F-4D97-AF65-F5344CB8AC3E}">
        <p14:creationId xmlns:p14="http://schemas.microsoft.com/office/powerpoint/2010/main" val="166878423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862</TotalTime>
  <Words>378</Words>
  <Application>Microsoft Office PowerPoint</Application>
  <PresentationFormat>On-screen Show (4:3)</PresentationFormat>
  <Paragraphs>49</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Flow</vt:lpstr>
      <vt:lpstr>Aquatic Biomes</vt:lpstr>
      <vt:lpstr>Introduction</vt:lpstr>
      <vt:lpstr>Abiotic Factors</vt:lpstr>
      <vt:lpstr>Animals of the Reef</vt:lpstr>
      <vt:lpstr>Plants of the Reef</vt:lpstr>
      <vt:lpstr>Coral Reef Food Web</vt:lpstr>
      <vt:lpstr>Predator/Prey Relationship</vt:lpstr>
      <vt:lpstr>Endangered Species</vt:lpstr>
      <vt:lpstr>Global Impact</vt:lpstr>
      <vt:lpstr>References</vt:lpstr>
    </vt:vector>
  </TitlesOfParts>
  <Company>Birmingham City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Aquatic Biomes</dc:title>
  <dc:creator>"%username%"</dc:creator>
  <cp:lastModifiedBy>sc31</cp:lastModifiedBy>
  <cp:revision>16</cp:revision>
  <dcterms:created xsi:type="dcterms:W3CDTF">2013-02-22T15:18:24Z</dcterms:created>
  <dcterms:modified xsi:type="dcterms:W3CDTF">2014-03-09T23:41:35Z</dcterms:modified>
</cp:coreProperties>
</file>